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7" r:id="rId2"/>
    <p:sldId id="321" r:id="rId3"/>
    <p:sldId id="322" r:id="rId4"/>
    <p:sldId id="301" r:id="rId5"/>
    <p:sldId id="267" r:id="rId6"/>
    <p:sldId id="302" r:id="rId7"/>
    <p:sldId id="318" r:id="rId8"/>
    <p:sldId id="319" r:id="rId9"/>
    <p:sldId id="303" r:id="rId10"/>
    <p:sldId id="309" r:id="rId11"/>
    <p:sldId id="311" r:id="rId12"/>
    <p:sldId id="312" r:id="rId13"/>
    <p:sldId id="313" r:id="rId14"/>
    <p:sldId id="305" r:id="rId15"/>
    <p:sldId id="317" r:id="rId16"/>
    <p:sldId id="315" r:id="rId17"/>
    <p:sldId id="314" r:id="rId18"/>
    <p:sldId id="304" r:id="rId19"/>
    <p:sldId id="316" r:id="rId20"/>
    <p:sldId id="307" r:id="rId21"/>
    <p:sldId id="306" r:id="rId22"/>
    <p:sldId id="308" r:id="rId23"/>
    <p:sldId id="272" r:id="rId24"/>
    <p:sldId id="295" r:id="rId25"/>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09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19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438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3048000" algn="l" defTabSz="1218565"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3657600" algn="l" defTabSz="1218565"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4267200" algn="l" defTabSz="1218565"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4876800" algn="l" defTabSz="1218565"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3853">
          <p15:clr>
            <a:srgbClr val="A4A3A4"/>
          </p15:clr>
        </p15:guide>
        <p15:guide id="2" orient="horz" pos="217">
          <p15:clr>
            <a:srgbClr val="A4A3A4"/>
          </p15:clr>
        </p15:guide>
        <p15:guide id="3"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CC"/>
    <a:srgbClr val="63E5F7"/>
    <a:srgbClr val="85D1FF"/>
    <a:srgbClr val="CCECFF"/>
    <a:srgbClr val="FCFCFC"/>
    <a:srgbClr val="F38E8E"/>
    <a:srgbClr val="F89E29"/>
    <a:srgbClr val="F06A6A"/>
    <a:srgbClr val="90C250"/>
    <a:srgbClr val="5EAB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70" autoAdjust="0"/>
    <p:restoredTop sz="94660"/>
  </p:normalViewPr>
  <p:slideViewPr>
    <p:cSldViewPr showGuides="1">
      <p:cViewPr varScale="1">
        <p:scale>
          <a:sx n="72" d="100"/>
          <a:sy n="72" d="100"/>
        </p:scale>
        <p:origin x="906" y="66"/>
      </p:cViewPr>
      <p:guideLst>
        <p:guide orient="horz" pos="3853"/>
        <p:guide orient="horz" pos="217"/>
        <p:guide pos="3840"/>
      </p:guideLst>
    </p:cSldViewPr>
  </p:slideViewPr>
  <p:notesTextViewPr>
    <p:cViewPr>
      <p:scale>
        <a:sx n="100" d="100"/>
        <a:sy n="100" d="100"/>
      </p:scale>
      <p:origin x="0" y="0"/>
    </p:cViewPr>
  </p:notesTextViewPr>
  <p:sorterViewPr>
    <p:cViewPr>
      <p:scale>
        <a:sx n="100" d="100"/>
        <a:sy n="100" d="100"/>
      </p:scale>
      <p:origin x="0" y="0"/>
    </p:cViewPr>
  </p:sorter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D2DA1E46-8F53-47F8-B7BC-A9F0352BF51A}" type="datetimeFigureOut">
              <a:rPr lang="zh-CN" altLang="en-US"/>
              <a:t>2018/6/18</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B6661C89-6876-48A9-B4F8-488C2CF11728}"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600" kern="1200">
        <a:solidFill>
          <a:schemeClr val="tx1"/>
        </a:solidFill>
        <a:latin typeface="+mn-lt"/>
        <a:ea typeface="+mn-ea"/>
        <a:cs typeface="+mn-cs"/>
      </a:defRPr>
    </a:lvl1pPr>
    <a:lvl2pPr marL="609600" algn="l" rtl="0" fontAlgn="base">
      <a:spcBef>
        <a:spcPct val="30000"/>
      </a:spcBef>
      <a:spcAft>
        <a:spcPct val="0"/>
      </a:spcAft>
      <a:defRPr sz="1600" kern="1200">
        <a:solidFill>
          <a:schemeClr val="tx1"/>
        </a:solidFill>
        <a:latin typeface="+mn-lt"/>
        <a:ea typeface="+mn-ea"/>
        <a:cs typeface="+mn-cs"/>
      </a:defRPr>
    </a:lvl2pPr>
    <a:lvl3pPr marL="1219200" algn="l" rtl="0" fontAlgn="base">
      <a:spcBef>
        <a:spcPct val="30000"/>
      </a:spcBef>
      <a:spcAft>
        <a:spcPct val="0"/>
      </a:spcAft>
      <a:defRPr sz="1600" kern="1200">
        <a:solidFill>
          <a:schemeClr val="tx1"/>
        </a:solidFill>
        <a:latin typeface="+mn-lt"/>
        <a:ea typeface="+mn-ea"/>
        <a:cs typeface="+mn-cs"/>
      </a:defRPr>
    </a:lvl3pPr>
    <a:lvl4pPr marL="1828800" algn="l" rtl="0" fontAlgn="base">
      <a:spcBef>
        <a:spcPct val="30000"/>
      </a:spcBef>
      <a:spcAft>
        <a:spcPct val="0"/>
      </a:spcAft>
      <a:defRPr sz="1600" kern="1200">
        <a:solidFill>
          <a:schemeClr val="tx1"/>
        </a:solidFill>
        <a:latin typeface="+mn-lt"/>
        <a:ea typeface="+mn-ea"/>
        <a:cs typeface="+mn-cs"/>
      </a:defRPr>
    </a:lvl4pPr>
    <a:lvl5pPr marL="2438400" algn="l" rtl="0" fontAlgn="base">
      <a:spcBef>
        <a:spcPct val="30000"/>
      </a:spcBef>
      <a:spcAft>
        <a:spcPct val="0"/>
      </a:spcAft>
      <a:defRPr sz="1600" kern="1200">
        <a:solidFill>
          <a:schemeClr val="tx1"/>
        </a:solidFill>
        <a:latin typeface="+mn-lt"/>
        <a:ea typeface="+mn-ea"/>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600" indent="0" algn="ctr">
              <a:buNone/>
              <a:defRPr>
                <a:solidFill>
                  <a:schemeClr val="tx1">
                    <a:tint val="75000"/>
                  </a:schemeClr>
                </a:solidFill>
              </a:defRPr>
            </a:lvl2pPr>
            <a:lvl3pPr marL="1219200" indent="0" algn="ctr">
              <a:buNone/>
              <a:defRPr>
                <a:solidFill>
                  <a:schemeClr val="tx1">
                    <a:tint val="75000"/>
                  </a:schemeClr>
                </a:solidFill>
              </a:defRPr>
            </a:lvl3pPr>
            <a:lvl4pPr marL="1828800" indent="0" algn="ctr">
              <a:buNone/>
              <a:defRPr>
                <a:solidFill>
                  <a:schemeClr val="tx1">
                    <a:tint val="75000"/>
                  </a:schemeClr>
                </a:solidFill>
              </a:defRPr>
            </a:lvl4pPr>
            <a:lvl5pPr marL="2438400" indent="0" algn="ctr">
              <a:buNone/>
              <a:defRPr>
                <a:solidFill>
                  <a:schemeClr val="tx1">
                    <a:tint val="75000"/>
                  </a:schemeClr>
                </a:solidFill>
              </a:defRPr>
            </a:lvl5pPr>
            <a:lvl6pPr marL="3048000" indent="0" algn="ctr">
              <a:buNone/>
              <a:defRPr>
                <a:solidFill>
                  <a:schemeClr val="tx1">
                    <a:tint val="75000"/>
                  </a:schemeClr>
                </a:solidFill>
              </a:defRPr>
            </a:lvl6pPr>
            <a:lvl7pPr marL="3657600" indent="0" algn="ctr">
              <a:buNone/>
              <a:defRPr>
                <a:solidFill>
                  <a:schemeClr val="tx1">
                    <a:tint val="75000"/>
                  </a:schemeClr>
                </a:solidFill>
              </a:defRPr>
            </a:lvl7pPr>
            <a:lvl8pPr marL="4267200" indent="0" algn="ctr">
              <a:buNone/>
              <a:defRPr>
                <a:solidFill>
                  <a:schemeClr val="tx1">
                    <a:tint val="75000"/>
                  </a:schemeClr>
                </a:solidFill>
              </a:defRPr>
            </a:lvl8pPr>
            <a:lvl9pPr marL="48768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B19B3034-AC56-4B8F-85E2-7159F6ADD5D4}" type="datetime1">
              <a:rPr lang="zh-CN" altLang="en-US" smtClean="0"/>
              <a:t>2018/6/18</a:t>
            </a:fld>
            <a:endParaRPr lang="zh-CN" altLang="en-US"/>
          </a:p>
        </p:txBody>
      </p:sp>
      <p:sp>
        <p:nvSpPr>
          <p:cNvPr id="5" name="页脚占位符 4"/>
          <p:cNvSpPr>
            <a:spLocks noGrp="1"/>
          </p:cNvSpPr>
          <p:nvPr>
            <p:ph type="ftr" sz="quarter" idx="11"/>
          </p:nvPr>
        </p:nvSpPr>
        <p:spPr>
          <a:xfrm>
            <a:off x="3455707" y="6356351"/>
            <a:ext cx="5280587" cy="366183"/>
          </a:xfrm>
          <a:prstGeom prst="rect">
            <a:avLst/>
          </a:prstGeom>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BDF34D00-1C4A-4843-A69F-4230EB0A4E3B}"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478945FF-5269-422B-AEE5-56B8472009B3}" type="datetime1">
              <a:rPr lang="zh-CN" altLang="en-US" smtClean="0"/>
              <a:t>2018/6/18</a:t>
            </a:fld>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C886881-02D5-4CBA-B86A-380D02969A71}"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0C5EDDD1-772C-4457-BA8C-FF29CB85BE86}" type="datetime1">
              <a:rPr lang="zh-CN" altLang="en-US" smtClean="0"/>
              <a:t>2018/6/18</a:t>
            </a:fld>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F40373FE-7578-46A2-B1D7-46704757B56D}" type="slidenum">
              <a:rPr lang="zh-CN" altLang="en-US"/>
              <a:t>‹#›</a:t>
            </a:fld>
            <a:endParaRPr lang="zh-CN" altLang="en-US"/>
          </a:p>
        </p:txBody>
      </p:sp>
      <p:sp>
        <p:nvSpPr>
          <p:cNvPr id="7" name="页脚占位符 4"/>
          <p:cNvSpPr>
            <a:spLocks noGrp="1"/>
          </p:cNvSpPr>
          <p:nvPr>
            <p:ph type="ftr" sz="quarter" idx="3"/>
          </p:nvPr>
        </p:nvSpPr>
        <p:spPr>
          <a:xfrm>
            <a:off x="3455707" y="6356351"/>
            <a:ext cx="5280587" cy="366183"/>
          </a:xfrm>
          <a:prstGeom prst="rect">
            <a:avLst/>
          </a:prstGeom>
        </p:spPr>
        <p:txBody>
          <a:bodyPr vert="horz" lIns="91440" tIns="45720" rIns="91440" bIns="45720" rtlCol="0" anchor="ctr"/>
          <a:lstStyle>
            <a:lvl1pPr algn="ctr" fontAlgn="auto">
              <a:spcBef>
                <a:spcPts val="0"/>
              </a:spcBef>
              <a:spcAft>
                <a:spcPts val="0"/>
              </a:spcAft>
              <a:defRPr sz="1600">
                <a:solidFill>
                  <a:schemeClr val="tx1">
                    <a:tint val="75000"/>
                  </a:schemeClr>
                </a:solidFill>
                <a:latin typeface="+mn-lt"/>
                <a:ea typeface="+mn-ea"/>
              </a:defRPr>
            </a:lvl1pPr>
          </a:lstStyle>
          <a:p>
            <a:pPr>
              <a:defRPr/>
            </a:pP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a:xfrm>
            <a:off x="609600" y="1628801"/>
            <a:ext cx="10972800" cy="452543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F02C2BBA-EFBE-4A22-8798-06DDB9FFB503}" type="datetime1">
              <a:rPr lang="zh-CN" altLang="en-US" smtClean="0"/>
              <a:t>2018/6/18</a:t>
            </a:fld>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35B94106-C6F4-4655-B7DE-D48D79F37124}"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5335"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665">
                <a:solidFill>
                  <a:schemeClr val="tx1">
                    <a:tint val="75000"/>
                  </a:schemeClr>
                </a:solidFill>
              </a:defRPr>
            </a:lvl1pPr>
            <a:lvl2pPr marL="609600" indent="0">
              <a:buNone/>
              <a:defRPr sz="2400">
                <a:solidFill>
                  <a:schemeClr val="tx1">
                    <a:tint val="75000"/>
                  </a:schemeClr>
                </a:solidFill>
              </a:defRPr>
            </a:lvl2pPr>
            <a:lvl3pPr marL="1219200" indent="0">
              <a:buNone/>
              <a:defRPr sz="2135">
                <a:solidFill>
                  <a:schemeClr val="tx1">
                    <a:tint val="75000"/>
                  </a:schemeClr>
                </a:solidFill>
              </a:defRPr>
            </a:lvl3pPr>
            <a:lvl4pPr marL="1828800" indent="0">
              <a:buNone/>
              <a:defRPr sz="1865">
                <a:solidFill>
                  <a:schemeClr val="tx1">
                    <a:tint val="75000"/>
                  </a:schemeClr>
                </a:solidFill>
              </a:defRPr>
            </a:lvl4pPr>
            <a:lvl5pPr marL="2438400" indent="0">
              <a:buNone/>
              <a:defRPr sz="1865">
                <a:solidFill>
                  <a:schemeClr val="tx1">
                    <a:tint val="75000"/>
                  </a:schemeClr>
                </a:solidFill>
              </a:defRPr>
            </a:lvl5pPr>
            <a:lvl6pPr marL="3048000" indent="0">
              <a:buNone/>
              <a:defRPr sz="1865">
                <a:solidFill>
                  <a:schemeClr val="tx1">
                    <a:tint val="75000"/>
                  </a:schemeClr>
                </a:solidFill>
              </a:defRPr>
            </a:lvl6pPr>
            <a:lvl7pPr marL="3657600" indent="0">
              <a:buNone/>
              <a:defRPr sz="1865">
                <a:solidFill>
                  <a:schemeClr val="tx1">
                    <a:tint val="75000"/>
                  </a:schemeClr>
                </a:solidFill>
              </a:defRPr>
            </a:lvl7pPr>
            <a:lvl8pPr marL="4267200" indent="0">
              <a:buNone/>
              <a:defRPr sz="1865">
                <a:solidFill>
                  <a:schemeClr val="tx1">
                    <a:tint val="75000"/>
                  </a:schemeClr>
                </a:solidFill>
              </a:defRPr>
            </a:lvl8pPr>
            <a:lvl9pPr marL="4876800" indent="0">
              <a:buNone/>
              <a:defRPr sz="1865">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pPr>
              <a:defRPr/>
            </a:pPr>
            <a:fld id="{9CF180AD-5A3B-4143-95F9-A4A8CACA6F26}" type="datetime1">
              <a:rPr lang="zh-CN" altLang="en-US" smtClean="0"/>
              <a:t>2018/6/18</a:t>
            </a:fld>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E41DC9E6-6DD3-4691-A9C7-D271DA098654}"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3735"/>
            </a:lvl1pPr>
            <a:lvl2pPr>
              <a:defRPr sz="3200"/>
            </a:lvl2pPr>
            <a:lvl3pPr>
              <a:defRPr sz="2665"/>
            </a:lvl3pPr>
            <a:lvl4pPr>
              <a:defRPr sz="2400"/>
            </a:lvl4pPr>
            <a:lvl5pPr>
              <a:defRPr sz="2400"/>
            </a:lvl5pPr>
            <a:lvl6pPr>
              <a:defRPr sz="2400"/>
            </a:lvl6pPr>
            <a:lvl7pPr>
              <a:defRPr sz="2400"/>
            </a:lvl7pPr>
            <a:lvl8pPr>
              <a:defRPr sz="2400"/>
            </a:lvl8pPr>
            <a:lvl9pPr>
              <a:defRPr sz="24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3735"/>
            </a:lvl1pPr>
            <a:lvl2pPr>
              <a:defRPr sz="3200"/>
            </a:lvl2pPr>
            <a:lvl3pPr>
              <a:defRPr sz="2665"/>
            </a:lvl3pPr>
            <a:lvl4pPr>
              <a:defRPr sz="2400"/>
            </a:lvl4pPr>
            <a:lvl5pPr>
              <a:defRPr sz="2400"/>
            </a:lvl5pPr>
            <a:lvl6pPr>
              <a:defRPr sz="2400"/>
            </a:lvl6pPr>
            <a:lvl7pPr>
              <a:defRPr sz="2400"/>
            </a:lvl7pPr>
            <a:lvl8pPr>
              <a:defRPr sz="2400"/>
            </a:lvl8pPr>
            <a:lvl9pPr>
              <a:defRPr sz="24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p:cNvSpPr>
          <p:nvPr>
            <p:ph type="dt" sz="half" idx="10"/>
          </p:nvPr>
        </p:nvSpPr>
        <p:spPr/>
        <p:txBody>
          <a:bodyPr/>
          <a:lstStyle>
            <a:lvl1pPr>
              <a:defRPr/>
            </a:lvl1pPr>
          </a:lstStyle>
          <a:p>
            <a:pPr>
              <a:defRPr/>
            </a:pPr>
            <a:fld id="{76F7EE31-1C7C-46BB-9063-CEFF43D399D1}" type="datetime1">
              <a:rPr lang="zh-CN" altLang="en-US" smtClean="0"/>
              <a:t>2018/6/18</a:t>
            </a:fld>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AB0D5811-AC7B-4E29-80B8-F7ADF695AEF9}"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3"/>
          </a:xfrm>
        </p:spPr>
        <p:txBody>
          <a:bodyPr anchor="b"/>
          <a:lstStyle>
            <a:lvl1pPr marL="0" indent="0">
              <a:buNone/>
              <a:defRPr sz="3200" b="1"/>
            </a:lvl1pPr>
            <a:lvl2pPr marL="609600" indent="0">
              <a:buNone/>
              <a:defRPr sz="2665" b="1"/>
            </a:lvl2pPr>
            <a:lvl3pPr marL="1219200" indent="0">
              <a:buNone/>
              <a:defRPr sz="2400" b="1"/>
            </a:lvl3pPr>
            <a:lvl4pPr marL="1828800" indent="0">
              <a:buNone/>
              <a:defRPr sz="2135" b="1"/>
            </a:lvl4pPr>
            <a:lvl5pPr marL="2438400" indent="0">
              <a:buNone/>
              <a:defRPr sz="2135" b="1"/>
            </a:lvl5pPr>
            <a:lvl6pPr marL="3048000" indent="0">
              <a:buNone/>
              <a:defRPr sz="2135" b="1"/>
            </a:lvl6pPr>
            <a:lvl7pPr marL="3657600" indent="0">
              <a:buNone/>
              <a:defRPr sz="2135" b="1"/>
            </a:lvl7pPr>
            <a:lvl8pPr marL="4267200" indent="0">
              <a:buNone/>
              <a:defRPr sz="2135" b="1"/>
            </a:lvl8pPr>
            <a:lvl9pPr marL="4876800" indent="0">
              <a:buNone/>
              <a:defRPr sz="2135"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3200"/>
            </a:lvl1pPr>
            <a:lvl2pPr>
              <a:defRPr sz="2665"/>
            </a:lvl2pPr>
            <a:lvl3pPr>
              <a:defRPr sz="2400"/>
            </a:lvl3pPr>
            <a:lvl4pPr>
              <a:defRPr sz="2135"/>
            </a:lvl4pPr>
            <a:lvl5pPr>
              <a:defRPr sz="2135"/>
            </a:lvl5pPr>
            <a:lvl6pPr>
              <a:defRPr sz="2135"/>
            </a:lvl6pPr>
            <a:lvl7pPr>
              <a:defRPr sz="2135"/>
            </a:lvl7pPr>
            <a:lvl8pPr>
              <a:defRPr sz="2135"/>
            </a:lvl8pPr>
            <a:lvl9pPr>
              <a:defRPr sz="2135"/>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9" y="1535113"/>
            <a:ext cx="5389033" cy="639763"/>
          </a:xfrm>
        </p:spPr>
        <p:txBody>
          <a:bodyPr anchor="b"/>
          <a:lstStyle>
            <a:lvl1pPr marL="0" indent="0">
              <a:buNone/>
              <a:defRPr sz="3200" b="1"/>
            </a:lvl1pPr>
            <a:lvl2pPr marL="609600" indent="0">
              <a:buNone/>
              <a:defRPr sz="2665" b="1"/>
            </a:lvl2pPr>
            <a:lvl3pPr marL="1219200" indent="0">
              <a:buNone/>
              <a:defRPr sz="2400" b="1"/>
            </a:lvl3pPr>
            <a:lvl4pPr marL="1828800" indent="0">
              <a:buNone/>
              <a:defRPr sz="2135" b="1"/>
            </a:lvl4pPr>
            <a:lvl5pPr marL="2438400" indent="0">
              <a:buNone/>
              <a:defRPr sz="2135" b="1"/>
            </a:lvl5pPr>
            <a:lvl6pPr marL="3048000" indent="0">
              <a:buNone/>
              <a:defRPr sz="2135" b="1"/>
            </a:lvl6pPr>
            <a:lvl7pPr marL="3657600" indent="0">
              <a:buNone/>
              <a:defRPr sz="2135" b="1"/>
            </a:lvl7pPr>
            <a:lvl8pPr marL="4267200" indent="0">
              <a:buNone/>
              <a:defRPr sz="2135" b="1"/>
            </a:lvl8pPr>
            <a:lvl9pPr marL="4876800" indent="0">
              <a:buNone/>
              <a:defRPr sz="2135" b="1"/>
            </a:lvl9pPr>
          </a:lstStyle>
          <a:p>
            <a:pPr lvl="0"/>
            <a:r>
              <a:rPr lang="zh-CN" altLang="en-US"/>
              <a:t>单击此处编辑母版文本样式</a:t>
            </a:r>
          </a:p>
        </p:txBody>
      </p:sp>
      <p:sp>
        <p:nvSpPr>
          <p:cNvPr id="6" name="内容占位符 5"/>
          <p:cNvSpPr>
            <a:spLocks noGrp="1"/>
          </p:cNvSpPr>
          <p:nvPr>
            <p:ph sz="quarter" idx="4"/>
          </p:nvPr>
        </p:nvSpPr>
        <p:spPr>
          <a:xfrm>
            <a:off x="6193369" y="2174875"/>
            <a:ext cx="5389033" cy="3951288"/>
          </a:xfrm>
        </p:spPr>
        <p:txBody>
          <a:bodyPr/>
          <a:lstStyle>
            <a:lvl1pPr>
              <a:defRPr sz="3200"/>
            </a:lvl1pPr>
            <a:lvl2pPr>
              <a:defRPr sz="2665"/>
            </a:lvl2pPr>
            <a:lvl3pPr>
              <a:defRPr sz="2400"/>
            </a:lvl3pPr>
            <a:lvl4pPr>
              <a:defRPr sz="2135"/>
            </a:lvl4pPr>
            <a:lvl5pPr>
              <a:defRPr sz="2135"/>
            </a:lvl5pPr>
            <a:lvl6pPr>
              <a:defRPr sz="2135"/>
            </a:lvl6pPr>
            <a:lvl7pPr>
              <a:defRPr sz="2135"/>
            </a:lvl7pPr>
            <a:lvl8pPr>
              <a:defRPr sz="2135"/>
            </a:lvl8pPr>
            <a:lvl9pPr>
              <a:defRPr sz="2135"/>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p:cNvSpPr>
          <p:nvPr>
            <p:ph type="dt" sz="half" idx="10"/>
          </p:nvPr>
        </p:nvSpPr>
        <p:spPr/>
        <p:txBody>
          <a:bodyPr/>
          <a:lstStyle>
            <a:lvl1pPr>
              <a:defRPr/>
            </a:lvl1pPr>
          </a:lstStyle>
          <a:p>
            <a:pPr>
              <a:defRPr/>
            </a:pPr>
            <a:fld id="{13B10A80-4E27-4642-BAB6-289FA8DA24D8}" type="datetime1">
              <a:rPr lang="zh-CN" altLang="en-US" smtClean="0"/>
              <a:t>2018/6/18</a:t>
            </a:fld>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85F4A716-14C9-41DE-A1AD-07CBE4E1485A}"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p:cNvSpPr>
          <p:nvPr>
            <p:ph type="dt" sz="half" idx="10"/>
          </p:nvPr>
        </p:nvSpPr>
        <p:spPr/>
        <p:txBody>
          <a:bodyPr/>
          <a:lstStyle>
            <a:lvl1pPr>
              <a:defRPr/>
            </a:lvl1pPr>
          </a:lstStyle>
          <a:p>
            <a:pPr>
              <a:defRPr/>
            </a:pPr>
            <a:fld id="{56088AE4-FBF3-4262-AEC9-E11F842BF496}" type="datetime1">
              <a:rPr lang="zh-CN" altLang="en-US" smtClean="0"/>
              <a:t>2018/6/18</a:t>
            </a:fld>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C01591AA-1701-4670-82F8-29319F7ADA55}"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FBAC5D4E-8744-44BE-A98B-762A4F899E2A}" type="datetime1">
              <a:rPr lang="zh-CN" altLang="en-US" smtClean="0"/>
              <a:t>2018/6/18</a:t>
            </a:fld>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34E96E4C-A786-42C8-98B7-EB52B4851D53}"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内容与标题">
    <p:spTree>
      <p:nvGrpSpPr>
        <p:cNvPr id="1" name=""/>
        <p:cNvGrpSpPr/>
        <p:nvPr/>
      </p:nvGrpSpPr>
      <p:grpSpPr>
        <a:xfrm>
          <a:off x="0" y="0"/>
          <a:ext cx="0" cy="0"/>
          <a:chOff x="0" y="0"/>
          <a:chExt cx="0" cy="0"/>
        </a:xfrm>
      </p:grpSpPr>
      <p:sp>
        <p:nvSpPr>
          <p:cNvPr id="3" name="内容占位符 2"/>
          <p:cNvSpPr>
            <a:spLocks noGrp="1"/>
          </p:cNvSpPr>
          <p:nvPr>
            <p:ph idx="1"/>
          </p:nvPr>
        </p:nvSpPr>
        <p:spPr>
          <a:xfrm>
            <a:off x="4766733" y="273052"/>
            <a:ext cx="6815667" cy="5853113"/>
          </a:xfrm>
        </p:spPr>
        <p:txBody>
          <a:bodyPr/>
          <a:lstStyle>
            <a:lvl1pPr>
              <a:defRPr sz="4265"/>
            </a:lvl1pPr>
            <a:lvl2pPr>
              <a:defRPr sz="3735"/>
            </a:lvl2pPr>
            <a:lvl3pPr>
              <a:defRPr sz="3200"/>
            </a:lvl3pPr>
            <a:lvl4pPr>
              <a:defRPr sz="2665"/>
            </a:lvl4pPr>
            <a:lvl5pPr>
              <a:defRPr sz="2665"/>
            </a:lvl5pPr>
            <a:lvl6pPr>
              <a:defRPr sz="2665"/>
            </a:lvl6pPr>
            <a:lvl7pPr>
              <a:defRPr sz="2665"/>
            </a:lvl7pPr>
            <a:lvl8pPr>
              <a:defRPr sz="2665"/>
            </a:lvl8pPr>
            <a:lvl9pPr>
              <a:defRPr sz="2665"/>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2" y="1435102"/>
            <a:ext cx="4011084" cy="4691063"/>
          </a:xfrm>
        </p:spPr>
        <p:txBody>
          <a:bodyPr/>
          <a:lstStyle>
            <a:lvl1pPr marL="0" indent="0">
              <a:buNone/>
              <a:defRPr sz="1865"/>
            </a:lvl1pPr>
            <a:lvl2pPr marL="609600" indent="0">
              <a:buNone/>
              <a:defRPr sz="1600"/>
            </a:lvl2pPr>
            <a:lvl3pPr marL="1219200" indent="0">
              <a:buNone/>
              <a:defRPr sz="1335"/>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C751D7BF-DD11-4F2E-8955-1A9A853CFEB0}" type="datetime1">
              <a:rPr lang="zh-CN" altLang="en-US" smtClean="0"/>
              <a:t>2018/6/18</a:t>
            </a:fld>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98758159-6336-4F39-ABDF-0970ED78D5AD}"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9"/>
          </a:xfrm>
        </p:spPr>
        <p:txBody>
          <a:bodyPr anchor="b"/>
          <a:lstStyle>
            <a:lvl1pPr algn="l">
              <a:defRPr sz="2665"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rtlCol="0">
            <a:normAutofit/>
          </a:bodyPr>
          <a:lstStyle>
            <a:lvl1pPr marL="0" indent="0">
              <a:buNone/>
              <a:defRPr sz="4265"/>
            </a:lvl1pPr>
            <a:lvl2pPr marL="609600" indent="0">
              <a:buNone/>
              <a:defRPr sz="3735"/>
            </a:lvl2pPr>
            <a:lvl3pPr marL="1219200" indent="0">
              <a:buNone/>
              <a:defRPr sz="3200"/>
            </a:lvl3pPr>
            <a:lvl4pPr marL="1828800" indent="0">
              <a:buNone/>
              <a:defRPr sz="2665"/>
            </a:lvl4pPr>
            <a:lvl5pPr marL="2438400" indent="0">
              <a:buNone/>
              <a:defRPr sz="2665"/>
            </a:lvl5pPr>
            <a:lvl6pPr marL="3048000" indent="0">
              <a:buNone/>
              <a:defRPr sz="2665"/>
            </a:lvl6pPr>
            <a:lvl7pPr marL="3657600" indent="0">
              <a:buNone/>
              <a:defRPr sz="2665"/>
            </a:lvl7pPr>
            <a:lvl8pPr marL="4267200" indent="0">
              <a:buNone/>
              <a:defRPr sz="2665"/>
            </a:lvl8pPr>
            <a:lvl9pPr marL="4876800" indent="0">
              <a:buNone/>
              <a:defRPr sz="2665"/>
            </a:lvl9pPr>
          </a:lstStyle>
          <a:p>
            <a:pPr lvl="0"/>
            <a:endParaRPr lang="zh-CN" altLang="en-US" noProof="0"/>
          </a:p>
        </p:txBody>
      </p:sp>
      <p:sp>
        <p:nvSpPr>
          <p:cNvPr id="4" name="文本占位符 3"/>
          <p:cNvSpPr>
            <a:spLocks noGrp="1"/>
          </p:cNvSpPr>
          <p:nvPr>
            <p:ph type="body" sz="half" idx="2"/>
          </p:nvPr>
        </p:nvSpPr>
        <p:spPr>
          <a:xfrm>
            <a:off x="2389717" y="5367338"/>
            <a:ext cx="7315200" cy="804863"/>
          </a:xfrm>
        </p:spPr>
        <p:txBody>
          <a:bodyPr/>
          <a:lstStyle>
            <a:lvl1pPr marL="0" indent="0">
              <a:buNone/>
              <a:defRPr sz="1865"/>
            </a:lvl1pPr>
            <a:lvl2pPr marL="609600" indent="0">
              <a:buNone/>
              <a:defRPr sz="1600"/>
            </a:lvl2pPr>
            <a:lvl3pPr marL="1219200" indent="0">
              <a:buNone/>
              <a:defRPr sz="1335"/>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38444D57-EEF4-463E-85B4-54F4BDE3AFB7}" type="datetime1">
              <a:rPr lang="zh-CN" altLang="en-US" smtClean="0"/>
              <a:t>2018/6/18</a:t>
            </a:fld>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CD6E238C-4D9C-4436-A513-4BF035CCAFFF}"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20000" b="-20000"/>
          </a:stretch>
        </a:blip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609600" y="275167"/>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p>
        </p:txBody>
      </p:sp>
      <p:sp>
        <p:nvSpPr>
          <p:cNvPr id="1027" name="文本占位符 2"/>
          <p:cNvSpPr>
            <a:spLocks noGrp="1"/>
          </p:cNvSpPr>
          <p:nvPr>
            <p:ph type="body" idx="1"/>
          </p:nvPr>
        </p:nvSpPr>
        <p:spPr bwMode="auto">
          <a:xfrm>
            <a:off x="609600" y="1600201"/>
            <a:ext cx="10972800" cy="452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609600" y="6356351"/>
            <a:ext cx="2844800" cy="366183"/>
          </a:xfrm>
          <a:prstGeom prst="rect">
            <a:avLst/>
          </a:prstGeom>
        </p:spPr>
        <p:txBody>
          <a:bodyPr vert="horz" lIns="91440" tIns="45720" rIns="91440" bIns="45720" rtlCol="0" anchor="ctr"/>
          <a:lstStyle>
            <a:lvl1pPr algn="l" fontAlgn="auto">
              <a:spcBef>
                <a:spcPts val="0"/>
              </a:spcBef>
              <a:spcAft>
                <a:spcPts val="0"/>
              </a:spcAft>
              <a:defRPr sz="1600" smtClean="0">
                <a:solidFill>
                  <a:schemeClr val="tx1">
                    <a:tint val="75000"/>
                  </a:schemeClr>
                </a:solidFill>
                <a:latin typeface="+mn-lt"/>
                <a:ea typeface="+mn-ea"/>
              </a:defRPr>
            </a:lvl1pPr>
          </a:lstStyle>
          <a:p>
            <a:pPr>
              <a:defRPr/>
            </a:pPr>
            <a:fld id="{AD6A7AAE-4856-4E0E-941F-542B4E7AEDEF}" type="datetime1">
              <a:rPr lang="zh-CN" altLang="en-US" smtClean="0"/>
              <a:t>2018/6/18</a:t>
            </a:fld>
            <a:endParaRPr lang="zh-CN" altLang="en-US"/>
          </a:p>
        </p:txBody>
      </p:sp>
      <p:sp>
        <p:nvSpPr>
          <p:cNvPr id="6" name="灯片编号占位符 5"/>
          <p:cNvSpPr>
            <a:spLocks noGrp="1"/>
          </p:cNvSpPr>
          <p:nvPr>
            <p:ph type="sldNum" sz="quarter" idx="4"/>
          </p:nvPr>
        </p:nvSpPr>
        <p:spPr>
          <a:xfrm>
            <a:off x="8737600" y="6356351"/>
            <a:ext cx="2844800" cy="366183"/>
          </a:xfrm>
          <a:prstGeom prst="rect">
            <a:avLst/>
          </a:prstGeom>
        </p:spPr>
        <p:txBody>
          <a:bodyPr vert="horz" lIns="91440" tIns="45720" rIns="91440" bIns="45720" rtlCol="0" anchor="ctr"/>
          <a:lstStyle>
            <a:lvl1pPr algn="r" fontAlgn="auto">
              <a:spcBef>
                <a:spcPts val="0"/>
              </a:spcBef>
              <a:spcAft>
                <a:spcPts val="0"/>
              </a:spcAft>
              <a:defRPr sz="1600" smtClean="0">
                <a:solidFill>
                  <a:schemeClr val="tx1">
                    <a:tint val="75000"/>
                  </a:schemeClr>
                </a:solidFill>
                <a:latin typeface="+mn-lt"/>
                <a:ea typeface="+mn-ea"/>
              </a:defRPr>
            </a:lvl1pPr>
          </a:lstStyle>
          <a:p>
            <a:pPr>
              <a:defRPr/>
            </a:pPr>
            <a:fld id="{8D58473B-3055-42E7-AAA6-D770D94057E5}"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5865" kern="1200">
          <a:solidFill>
            <a:schemeClr val="tx1"/>
          </a:solidFill>
          <a:latin typeface="+mj-lt"/>
          <a:ea typeface="+mj-ea"/>
          <a:cs typeface="+mj-cs"/>
        </a:defRPr>
      </a:lvl1pPr>
      <a:lvl2pPr algn="ctr" rtl="0" fontAlgn="base">
        <a:spcBef>
          <a:spcPct val="0"/>
        </a:spcBef>
        <a:spcAft>
          <a:spcPct val="0"/>
        </a:spcAft>
        <a:defRPr sz="5865">
          <a:solidFill>
            <a:schemeClr val="tx1"/>
          </a:solidFill>
          <a:latin typeface="Calibri" panose="020F0502020204030204" pitchFamily="34" charset="0"/>
          <a:ea typeface="宋体" panose="02010600030101010101" pitchFamily="2" charset="-122"/>
        </a:defRPr>
      </a:lvl2pPr>
      <a:lvl3pPr algn="ctr" rtl="0" fontAlgn="base">
        <a:spcBef>
          <a:spcPct val="0"/>
        </a:spcBef>
        <a:spcAft>
          <a:spcPct val="0"/>
        </a:spcAft>
        <a:defRPr sz="5865">
          <a:solidFill>
            <a:schemeClr val="tx1"/>
          </a:solidFill>
          <a:latin typeface="Calibri" panose="020F0502020204030204" pitchFamily="34" charset="0"/>
          <a:ea typeface="宋体" panose="02010600030101010101" pitchFamily="2" charset="-122"/>
        </a:defRPr>
      </a:lvl3pPr>
      <a:lvl4pPr algn="ctr" rtl="0" fontAlgn="base">
        <a:spcBef>
          <a:spcPct val="0"/>
        </a:spcBef>
        <a:spcAft>
          <a:spcPct val="0"/>
        </a:spcAft>
        <a:defRPr sz="5865">
          <a:solidFill>
            <a:schemeClr val="tx1"/>
          </a:solidFill>
          <a:latin typeface="Calibri" panose="020F0502020204030204" pitchFamily="34" charset="0"/>
          <a:ea typeface="宋体" panose="02010600030101010101" pitchFamily="2" charset="-122"/>
        </a:defRPr>
      </a:lvl4pPr>
      <a:lvl5pPr algn="ctr" rtl="0" fontAlgn="base">
        <a:spcBef>
          <a:spcPct val="0"/>
        </a:spcBef>
        <a:spcAft>
          <a:spcPct val="0"/>
        </a:spcAft>
        <a:defRPr sz="5865">
          <a:solidFill>
            <a:schemeClr val="tx1"/>
          </a:solidFill>
          <a:latin typeface="Calibri" panose="020F0502020204030204" pitchFamily="34" charset="0"/>
          <a:ea typeface="宋体" panose="02010600030101010101" pitchFamily="2" charset="-122"/>
        </a:defRPr>
      </a:lvl5pPr>
      <a:lvl6pPr marL="609600" algn="ctr" rtl="0" fontAlgn="base">
        <a:spcBef>
          <a:spcPct val="0"/>
        </a:spcBef>
        <a:spcAft>
          <a:spcPct val="0"/>
        </a:spcAft>
        <a:defRPr sz="5865">
          <a:solidFill>
            <a:schemeClr val="tx1"/>
          </a:solidFill>
          <a:latin typeface="Calibri" panose="020F0502020204030204" pitchFamily="34" charset="0"/>
          <a:ea typeface="宋体" panose="02010600030101010101" pitchFamily="2" charset="-122"/>
        </a:defRPr>
      </a:lvl6pPr>
      <a:lvl7pPr marL="1219200" algn="ctr" rtl="0" fontAlgn="base">
        <a:spcBef>
          <a:spcPct val="0"/>
        </a:spcBef>
        <a:spcAft>
          <a:spcPct val="0"/>
        </a:spcAft>
        <a:defRPr sz="5865">
          <a:solidFill>
            <a:schemeClr val="tx1"/>
          </a:solidFill>
          <a:latin typeface="Calibri" panose="020F0502020204030204" pitchFamily="34" charset="0"/>
          <a:ea typeface="宋体" panose="02010600030101010101" pitchFamily="2" charset="-122"/>
        </a:defRPr>
      </a:lvl7pPr>
      <a:lvl8pPr marL="1828800" algn="ctr" rtl="0" fontAlgn="base">
        <a:spcBef>
          <a:spcPct val="0"/>
        </a:spcBef>
        <a:spcAft>
          <a:spcPct val="0"/>
        </a:spcAft>
        <a:defRPr sz="5865">
          <a:solidFill>
            <a:schemeClr val="tx1"/>
          </a:solidFill>
          <a:latin typeface="Calibri" panose="020F0502020204030204" pitchFamily="34" charset="0"/>
          <a:ea typeface="宋体" panose="02010600030101010101" pitchFamily="2" charset="-122"/>
        </a:defRPr>
      </a:lvl8pPr>
      <a:lvl9pPr marL="2438400" algn="ctr" rtl="0" fontAlgn="base">
        <a:spcBef>
          <a:spcPct val="0"/>
        </a:spcBef>
        <a:spcAft>
          <a:spcPct val="0"/>
        </a:spcAft>
        <a:defRPr sz="5865">
          <a:solidFill>
            <a:schemeClr val="tx1"/>
          </a:solidFill>
          <a:latin typeface="Calibri" panose="020F0502020204030204" pitchFamily="34" charset="0"/>
          <a:ea typeface="宋体" panose="02010600030101010101" pitchFamily="2" charset="-122"/>
        </a:defRPr>
      </a:lvl9pPr>
    </p:titleStyle>
    <p:bodyStyle>
      <a:lvl1pPr marL="457200" indent="-457200" algn="l" rtl="0" fontAlgn="base">
        <a:spcBef>
          <a:spcPct val="20000"/>
        </a:spcBef>
        <a:spcAft>
          <a:spcPct val="0"/>
        </a:spcAft>
        <a:buFont typeface="Arial" panose="020B0604020202020204" pitchFamily="34" charset="0"/>
        <a:buChar char="•"/>
        <a:defRPr sz="4265" kern="1200">
          <a:solidFill>
            <a:schemeClr val="tx1"/>
          </a:solidFill>
          <a:latin typeface="+mn-lt"/>
          <a:ea typeface="+mn-ea"/>
          <a:cs typeface="+mn-cs"/>
        </a:defRPr>
      </a:lvl1pPr>
      <a:lvl2pPr marL="990600" indent="-381000" algn="l" rtl="0" fontAlgn="base">
        <a:spcBef>
          <a:spcPct val="20000"/>
        </a:spcBef>
        <a:spcAft>
          <a:spcPct val="0"/>
        </a:spcAft>
        <a:buFont typeface="Arial" panose="020B0604020202020204" pitchFamily="34" charset="0"/>
        <a:buChar char="–"/>
        <a:defRPr sz="3735" kern="1200">
          <a:solidFill>
            <a:schemeClr val="tx1"/>
          </a:solidFill>
          <a:latin typeface="+mn-lt"/>
          <a:ea typeface="+mn-ea"/>
          <a:cs typeface="+mn-cs"/>
        </a:defRPr>
      </a:lvl2pPr>
      <a:lvl3pPr marL="1524000" indent="-3048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3pPr>
      <a:lvl4pPr marL="2133600" indent="-304800" algn="l" rtl="0" fontAlgn="base">
        <a:spcBef>
          <a:spcPct val="20000"/>
        </a:spcBef>
        <a:spcAft>
          <a:spcPct val="0"/>
        </a:spcAft>
        <a:buFont typeface="Arial" panose="020B0604020202020204" pitchFamily="34" charset="0"/>
        <a:buChar char="–"/>
        <a:defRPr sz="2665" kern="1200">
          <a:solidFill>
            <a:schemeClr val="tx1"/>
          </a:solidFill>
          <a:latin typeface="+mn-lt"/>
          <a:ea typeface="+mn-ea"/>
          <a:cs typeface="+mn-cs"/>
        </a:defRPr>
      </a:lvl4pPr>
      <a:lvl5pPr marL="2743200" indent="-304800" algn="l" rtl="0" fontAlgn="base">
        <a:spcBef>
          <a:spcPct val="20000"/>
        </a:spcBef>
        <a:spcAft>
          <a:spcPct val="0"/>
        </a:spcAft>
        <a:buFont typeface="Arial" panose="020B0604020202020204" pitchFamily="34" charset="0"/>
        <a:buChar char="»"/>
        <a:defRPr sz="2665" kern="1200">
          <a:solidFill>
            <a:schemeClr val="tx1"/>
          </a:solidFill>
          <a:latin typeface="+mn-lt"/>
          <a:ea typeface="+mn-ea"/>
          <a:cs typeface="+mn-cs"/>
        </a:defRPr>
      </a:lvl5pPr>
      <a:lvl6pPr marL="3352800" indent="-304800" algn="l" defTabSz="1218565"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6pPr>
      <a:lvl7pPr marL="3962400" indent="-304800" algn="l" defTabSz="1218565"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7pPr>
      <a:lvl8pPr marL="4572000" indent="-304800" algn="l" defTabSz="1218565"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8pPr>
      <a:lvl9pPr marL="5181600" indent="-304800" algn="l" defTabSz="1218565"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9pPr>
    </p:bodyStyle>
    <p:other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图片 1">
            <a:extLst>
              <a:ext uri="{FF2B5EF4-FFF2-40B4-BE49-F238E27FC236}">
                <a16:creationId xmlns:a16="http://schemas.microsoft.com/office/drawing/2014/main" id="{52417C58-E5AE-42C3-91EF-0347DD79CE5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408" y="-9483"/>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TextBox 11">
            <a:extLst>
              <a:ext uri="{FF2B5EF4-FFF2-40B4-BE49-F238E27FC236}">
                <a16:creationId xmlns:a16="http://schemas.microsoft.com/office/drawing/2014/main" id="{1EEAD25F-8FD8-4690-8FA5-F5276B39FA18}"/>
              </a:ext>
            </a:extLst>
          </p:cNvPr>
          <p:cNvSpPr txBox="1">
            <a:spLocks noChangeArrowheads="1"/>
          </p:cNvSpPr>
          <p:nvPr/>
        </p:nvSpPr>
        <p:spPr bwMode="auto">
          <a:xfrm>
            <a:off x="-13407" y="1941778"/>
            <a:ext cx="121920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350"/>
              </a:spcBef>
              <a:buClr>
                <a:schemeClr val="accent1"/>
              </a:buClr>
              <a:buSzPct val="80000"/>
              <a:buFont typeface="Wingdings 2" panose="05020102010507070707" pitchFamily="18" charset="2"/>
              <a:buChar char=""/>
              <a:defRPr sz="2800">
                <a:solidFill>
                  <a:schemeClr val="accent1"/>
                </a:solidFill>
                <a:latin typeface="Calibri" panose="020F0502020204030204" pitchFamily="34" charset="0"/>
                <a:ea typeface="幼圆" panose="02010509060101010101" pitchFamily="49" charset="-122"/>
              </a:defRPr>
            </a:lvl1pPr>
            <a:lvl2pPr marL="742950" indent="-285750">
              <a:lnSpc>
                <a:spcPct val="130000"/>
              </a:lnSpc>
              <a:buFont typeface="Calibri" panose="020F0502020204030204" pitchFamily="34" charset="0"/>
              <a:buChar char=" "/>
              <a:defRPr sz="2000">
                <a:solidFill>
                  <a:schemeClr val="tx1"/>
                </a:solidFill>
                <a:latin typeface="Calibri" panose="020F0502020204030204" pitchFamily="34" charset="0"/>
                <a:ea typeface="幼圆" panose="02010509060101010101" pitchFamily="49" charset="-122"/>
              </a:defRPr>
            </a:lvl2pPr>
            <a:lvl3pPr marL="1143000" indent="-228600">
              <a:lnSpc>
                <a:spcPct val="90000"/>
              </a:lnSpc>
              <a:spcBef>
                <a:spcPts val="375"/>
              </a:spcBef>
              <a:buFont typeface="Arial" panose="020B0604020202020204" pitchFamily="34" charset="0"/>
              <a:buChar char="•"/>
              <a:defRPr sz="1500">
                <a:solidFill>
                  <a:srgbClr val="7F7F7F"/>
                </a:solidFill>
                <a:latin typeface="Calibri" panose="020F0502020204030204" pitchFamily="34" charset="0"/>
                <a:ea typeface="幼圆" panose="02010509060101010101" pitchFamily="49" charset="-122"/>
              </a:defRPr>
            </a:lvl3pPr>
            <a:lvl4pPr marL="1600200" indent="-228600">
              <a:lnSpc>
                <a:spcPct val="90000"/>
              </a:lnSpc>
              <a:spcBef>
                <a:spcPts val="375"/>
              </a:spcBef>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4pPr>
            <a:lvl5pPr marL="2057400" indent="-228600">
              <a:lnSpc>
                <a:spcPct val="90000"/>
              </a:lnSpc>
              <a:spcBef>
                <a:spcPts val="375"/>
              </a:spcBef>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9pPr>
          </a:lstStyle>
          <a:p>
            <a:pPr algn="ctr">
              <a:lnSpc>
                <a:spcPct val="100000"/>
              </a:lnSpc>
              <a:spcBef>
                <a:spcPct val="0"/>
              </a:spcBef>
              <a:buClrTx/>
              <a:buSzTx/>
              <a:buFont typeface="Arial" panose="020B0604020202020204" pitchFamily="34" charset="0"/>
              <a:buNone/>
            </a:pPr>
            <a:r>
              <a:rPr lang="zh-CN" altLang="en-US" sz="8800" dirty="0">
                <a:solidFill>
                  <a:srgbClr val="564E49"/>
                </a:solidFill>
                <a:latin typeface="方正舒体" panose="02010601030101010101" pitchFamily="2" charset="-122"/>
                <a:ea typeface="方正舒体" panose="02010601030101010101" pitchFamily="2" charset="-122"/>
              </a:rPr>
              <a:t>爱心接力 踏梦前行</a:t>
            </a:r>
          </a:p>
        </p:txBody>
      </p:sp>
      <p:grpSp>
        <p:nvGrpSpPr>
          <p:cNvPr id="6152" name="组合 9">
            <a:extLst>
              <a:ext uri="{FF2B5EF4-FFF2-40B4-BE49-F238E27FC236}">
                <a16:creationId xmlns:a16="http://schemas.microsoft.com/office/drawing/2014/main" id="{B2142265-0EFB-43AD-AA8D-1934FDCE808C}"/>
              </a:ext>
            </a:extLst>
          </p:cNvPr>
          <p:cNvGrpSpPr>
            <a:grpSpLocks/>
          </p:cNvGrpSpPr>
          <p:nvPr/>
        </p:nvGrpSpPr>
        <p:grpSpPr bwMode="auto">
          <a:xfrm>
            <a:off x="4781550" y="3506788"/>
            <a:ext cx="1446213" cy="733425"/>
            <a:chOff x="4780974" y="3506819"/>
            <a:chExt cx="1446150" cy="732786"/>
          </a:xfrm>
        </p:grpSpPr>
        <p:sp>
          <p:nvSpPr>
            <p:cNvPr id="6162" name="TextBox 15">
              <a:extLst>
                <a:ext uri="{FF2B5EF4-FFF2-40B4-BE49-F238E27FC236}">
                  <a16:creationId xmlns:a16="http://schemas.microsoft.com/office/drawing/2014/main" id="{96944BC8-4784-407D-9701-0D2786BC5DC7}"/>
                </a:ext>
              </a:extLst>
            </p:cNvPr>
            <p:cNvSpPr txBox="1">
              <a:spLocks noChangeArrowheads="1"/>
            </p:cNvSpPr>
            <p:nvPr/>
          </p:nvSpPr>
          <p:spPr bwMode="auto">
            <a:xfrm rot="-1216805">
              <a:off x="4780974" y="3777940"/>
              <a:ext cx="47663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350"/>
                </a:spcBef>
                <a:buClr>
                  <a:schemeClr val="accent1"/>
                </a:buClr>
                <a:buSzPct val="80000"/>
                <a:buFont typeface="Wingdings 2" panose="05020102010507070707" pitchFamily="18" charset="2"/>
                <a:buChar char=""/>
                <a:defRPr sz="2800">
                  <a:solidFill>
                    <a:schemeClr val="accent1"/>
                  </a:solidFill>
                  <a:latin typeface="Calibri" panose="020F0502020204030204" pitchFamily="34" charset="0"/>
                  <a:ea typeface="幼圆" panose="02010509060101010101" pitchFamily="49" charset="-122"/>
                </a:defRPr>
              </a:lvl1pPr>
              <a:lvl2pPr marL="742950" indent="-285750">
                <a:lnSpc>
                  <a:spcPct val="130000"/>
                </a:lnSpc>
                <a:buFont typeface="Calibri" panose="020F0502020204030204" pitchFamily="34" charset="0"/>
                <a:buChar char=" "/>
                <a:defRPr sz="2000">
                  <a:solidFill>
                    <a:schemeClr val="tx1"/>
                  </a:solidFill>
                  <a:latin typeface="Calibri" panose="020F0502020204030204" pitchFamily="34" charset="0"/>
                  <a:ea typeface="幼圆" panose="02010509060101010101" pitchFamily="49" charset="-122"/>
                </a:defRPr>
              </a:lvl2pPr>
              <a:lvl3pPr marL="1143000" indent="-228600">
                <a:lnSpc>
                  <a:spcPct val="90000"/>
                </a:lnSpc>
                <a:spcBef>
                  <a:spcPts val="375"/>
                </a:spcBef>
                <a:buFont typeface="Arial" panose="020B0604020202020204" pitchFamily="34" charset="0"/>
                <a:buChar char="•"/>
                <a:defRPr sz="1500">
                  <a:solidFill>
                    <a:srgbClr val="7F7F7F"/>
                  </a:solidFill>
                  <a:latin typeface="Calibri" panose="020F0502020204030204" pitchFamily="34" charset="0"/>
                  <a:ea typeface="幼圆" panose="02010509060101010101" pitchFamily="49" charset="-122"/>
                </a:defRPr>
              </a:lvl3pPr>
              <a:lvl4pPr marL="1600200" indent="-228600">
                <a:lnSpc>
                  <a:spcPct val="90000"/>
                </a:lnSpc>
                <a:spcBef>
                  <a:spcPts val="375"/>
                </a:spcBef>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4pPr>
              <a:lvl5pPr marL="2057400" indent="-228600">
                <a:lnSpc>
                  <a:spcPct val="90000"/>
                </a:lnSpc>
                <a:spcBef>
                  <a:spcPts val="375"/>
                </a:spcBef>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9pPr>
            </a:lstStyle>
            <a:p>
              <a:pPr>
                <a:lnSpc>
                  <a:spcPct val="100000"/>
                </a:lnSpc>
                <a:spcBef>
                  <a:spcPct val="0"/>
                </a:spcBef>
                <a:buClrTx/>
                <a:buSzTx/>
                <a:buFont typeface="Arial" panose="020B0604020202020204" pitchFamily="34" charset="0"/>
                <a:buNone/>
              </a:pPr>
              <a:r>
                <a:rPr lang="en-US" altLang="zh-CN" sz="2400">
                  <a:solidFill>
                    <a:schemeClr val="bg1"/>
                  </a:solidFill>
                  <a:latin typeface="MV Boli" panose="02000500030200090000" pitchFamily="2" charset="0"/>
                  <a:ea typeface="宋体" panose="02010600030101010101" pitchFamily="2" charset="-122"/>
                </a:rPr>
                <a:t>U </a:t>
              </a:r>
              <a:endParaRPr lang="zh-CN" altLang="en-US" sz="2400">
                <a:solidFill>
                  <a:schemeClr val="bg1"/>
                </a:solidFill>
                <a:latin typeface="MV Boli" panose="02000500030200090000" pitchFamily="2" charset="0"/>
                <a:ea typeface="宋体" panose="02010600030101010101" pitchFamily="2" charset="-122"/>
              </a:endParaRPr>
            </a:p>
          </p:txBody>
        </p:sp>
        <p:sp>
          <p:nvSpPr>
            <p:cNvPr id="6163" name="TextBox 16">
              <a:extLst>
                <a:ext uri="{FF2B5EF4-FFF2-40B4-BE49-F238E27FC236}">
                  <a16:creationId xmlns:a16="http://schemas.microsoft.com/office/drawing/2014/main" id="{D6707A11-C974-4AC4-8E47-9B6E932E1DCD}"/>
                </a:ext>
              </a:extLst>
            </p:cNvPr>
            <p:cNvSpPr txBox="1">
              <a:spLocks noChangeArrowheads="1"/>
            </p:cNvSpPr>
            <p:nvPr/>
          </p:nvSpPr>
          <p:spPr bwMode="auto">
            <a:xfrm rot="-1216805">
              <a:off x="5023917" y="3658252"/>
              <a:ext cx="47663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350"/>
                </a:spcBef>
                <a:buClr>
                  <a:schemeClr val="accent1"/>
                </a:buClr>
                <a:buSzPct val="80000"/>
                <a:buFont typeface="Wingdings 2" panose="05020102010507070707" pitchFamily="18" charset="2"/>
                <a:buChar char=""/>
                <a:defRPr sz="2800">
                  <a:solidFill>
                    <a:schemeClr val="accent1"/>
                  </a:solidFill>
                  <a:latin typeface="Calibri" panose="020F0502020204030204" pitchFamily="34" charset="0"/>
                  <a:ea typeface="幼圆" panose="02010509060101010101" pitchFamily="49" charset="-122"/>
                </a:defRPr>
              </a:lvl1pPr>
              <a:lvl2pPr marL="742950" indent="-285750">
                <a:lnSpc>
                  <a:spcPct val="130000"/>
                </a:lnSpc>
                <a:buFont typeface="Calibri" panose="020F0502020204030204" pitchFamily="34" charset="0"/>
                <a:buChar char=" "/>
                <a:defRPr sz="2000">
                  <a:solidFill>
                    <a:schemeClr val="tx1"/>
                  </a:solidFill>
                  <a:latin typeface="Calibri" panose="020F0502020204030204" pitchFamily="34" charset="0"/>
                  <a:ea typeface="幼圆" panose="02010509060101010101" pitchFamily="49" charset="-122"/>
                </a:defRPr>
              </a:lvl2pPr>
              <a:lvl3pPr marL="1143000" indent="-228600">
                <a:lnSpc>
                  <a:spcPct val="90000"/>
                </a:lnSpc>
                <a:spcBef>
                  <a:spcPts val="375"/>
                </a:spcBef>
                <a:buFont typeface="Arial" panose="020B0604020202020204" pitchFamily="34" charset="0"/>
                <a:buChar char="•"/>
                <a:defRPr sz="1500">
                  <a:solidFill>
                    <a:srgbClr val="7F7F7F"/>
                  </a:solidFill>
                  <a:latin typeface="Calibri" panose="020F0502020204030204" pitchFamily="34" charset="0"/>
                  <a:ea typeface="幼圆" panose="02010509060101010101" pitchFamily="49" charset="-122"/>
                </a:defRPr>
              </a:lvl3pPr>
              <a:lvl4pPr marL="1600200" indent="-228600">
                <a:lnSpc>
                  <a:spcPct val="90000"/>
                </a:lnSpc>
                <a:spcBef>
                  <a:spcPts val="375"/>
                </a:spcBef>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4pPr>
              <a:lvl5pPr marL="2057400" indent="-228600">
                <a:lnSpc>
                  <a:spcPct val="90000"/>
                </a:lnSpc>
                <a:spcBef>
                  <a:spcPts val="375"/>
                </a:spcBef>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9pPr>
            </a:lstStyle>
            <a:p>
              <a:pPr>
                <a:lnSpc>
                  <a:spcPct val="100000"/>
                </a:lnSpc>
                <a:spcBef>
                  <a:spcPct val="0"/>
                </a:spcBef>
                <a:buClrTx/>
                <a:buSzTx/>
                <a:buFont typeface="Arial" panose="020B0604020202020204" pitchFamily="34" charset="0"/>
                <a:buNone/>
              </a:pPr>
              <a:r>
                <a:rPr lang="en-US" altLang="zh-CN" sz="2400">
                  <a:solidFill>
                    <a:schemeClr val="bg1"/>
                  </a:solidFill>
                  <a:latin typeface="MV Boli" panose="02000500030200090000" pitchFamily="2" charset="0"/>
                  <a:ea typeface="宋体" panose="02010600030101010101" pitchFamily="2" charset="-122"/>
                </a:rPr>
                <a:t>i </a:t>
              </a:r>
              <a:endParaRPr lang="zh-CN" altLang="en-US" sz="2400">
                <a:solidFill>
                  <a:schemeClr val="bg1"/>
                </a:solidFill>
                <a:latin typeface="MV Boli" panose="02000500030200090000" pitchFamily="2" charset="0"/>
                <a:ea typeface="宋体" panose="02010600030101010101" pitchFamily="2" charset="-122"/>
              </a:endParaRPr>
            </a:p>
          </p:txBody>
        </p:sp>
        <p:sp>
          <p:nvSpPr>
            <p:cNvPr id="6164" name="TextBox 17">
              <a:extLst>
                <a:ext uri="{FF2B5EF4-FFF2-40B4-BE49-F238E27FC236}">
                  <a16:creationId xmlns:a16="http://schemas.microsoft.com/office/drawing/2014/main" id="{5372A8CA-D526-40E9-AACE-29F3FAD32C1C}"/>
                </a:ext>
              </a:extLst>
            </p:cNvPr>
            <p:cNvSpPr txBox="1">
              <a:spLocks noChangeArrowheads="1"/>
            </p:cNvSpPr>
            <p:nvPr/>
          </p:nvSpPr>
          <p:spPr bwMode="auto">
            <a:xfrm rot="-1216805">
              <a:off x="5117919" y="3629677"/>
              <a:ext cx="47663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350"/>
                </a:spcBef>
                <a:buClr>
                  <a:schemeClr val="accent1"/>
                </a:buClr>
                <a:buSzPct val="80000"/>
                <a:buFont typeface="Wingdings 2" panose="05020102010507070707" pitchFamily="18" charset="2"/>
                <a:buChar char=""/>
                <a:defRPr sz="2800">
                  <a:solidFill>
                    <a:schemeClr val="accent1"/>
                  </a:solidFill>
                  <a:latin typeface="Calibri" panose="020F0502020204030204" pitchFamily="34" charset="0"/>
                  <a:ea typeface="幼圆" panose="02010509060101010101" pitchFamily="49" charset="-122"/>
                </a:defRPr>
              </a:lvl1pPr>
              <a:lvl2pPr marL="742950" indent="-285750">
                <a:lnSpc>
                  <a:spcPct val="130000"/>
                </a:lnSpc>
                <a:buFont typeface="Calibri" panose="020F0502020204030204" pitchFamily="34" charset="0"/>
                <a:buChar char=" "/>
                <a:defRPr sz="2000">
                  <a:solidFill>
                    <a:schemeClr val="tx1"/>
                  </a:solidFill>
                  <a:latin typeface="Calibri" panose="020F0502020204030204" pitchFamily="34" charset="0"/>
                  <a:ea typeface="幼圆" panose="02010509060101010101" pitchFamily="49" charset="-122"/>
                </a:defRPr>
              </a:lvl2pPr>
              <a:lvl3pPr marL="1143000" indent="-228600">
                <a:lnSpc>
                  <a:spcPct val="90000"/>
                </a:lnSpc>
                <a:spcBef>
                  <a:spcPts val="375"/>
                </a:spcBef>
                <a:buFont typeface="Arial" panose="020B0604020202020204" pitchFamily="34" charset="0"/>
                <a:buChar char="•"/>
                <a:defRPr sz="1500">
                  <a:solidFill>
                    <a:srgbClr val="7F7F7F"/>
                  </a:solidFill>
                  <a:latin typeface="Calibri" panose="020F0502020204030204" pitchFamily="34" charset="0"/>
                  <a:ea typeface="幼圆" panose="02010509060101010101" pitchFamily="49" charset="-122"/>
                </a:defRPr>
              </a:lvl3pPr>
              <a:lvl4pPr marL="1600200" indent="-228600">
                <a:lnSpc>
                  <a:spcPct val="90000"/>
                </a:lnSpc>
                <a:spcBef>
                  <a:spcPts val="375"/>
                </a:spcBef>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4pPr>
              <a:lvl5pPr marL="2057400" indent="-228600">
                <a:lnSpc>
                  <a:spcPct val="90000"/>
                </a:lnSpc>
                <a:spcBef>
                  <a:spcPts val="375"/>
                </a:spcBef>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9pPr>
            </a:lstStyle>
            <a:p>
              <a:pPr>
                <a:lnSpc>
                  <a:spcPct val="100000"/>
                </a:lnSpc>
                <a:spcBef>
                  <a:spcPct val="0"/>
                </a:spcBef>
                <a:buClrTx/>
                <a:buSzTx/>
                <a:buFont typeface="Arial" panose="020B0604020202020204" pitchFamily="34" charset="0"/>
                <a:buNone/>
              </a:pPr>
              <a:r>
                <a:rPr lang="en-US" altLang="zh-CN" sz="2400">
                  <a:solidFill>
                    <a:schemeClr val="bg1"/>
                  </a:solidFill>
                  <a:latin typeface="MV Boli" panose="02000500030200090000" pitchFamily="2" charset="0"/>
                  <a:ea typeface="宋体" panose="02010600030101010101" pitchFamily="2" charset="-122"/>
                </a:rPr>
                <a:t>n </a:t>
              </a:r>
              <a:endParaRPr lang="zh-CN" altLang="en-US" sz="2400">
                <a:solidFill>
                  <a:schemeClr val="bg1"/>
                </a:solidFill>
                <a:latin typeface="MV Boli" panose="02000500030200090000" pitchFamily="2" charset="0"/>
                <a:ea typeface="宋体" panose="02010600030101010101" pitchFamily="2" charset="-122"/>
              </a:endParaRPr>
            </a:p>
          </p:txBody>
        </p:sp>
        <p:sp>
          <p:nvSpPr>
            <p:cNvPr id="6165" name="TextBox 18">
              <a:extLst>
                <a:ext uri="{FF2B5EF4-FFF2-40B4-BE49-F238E27FC236}">
                  <a16:creationId xmlns:a16="http://schemas.microsoft.com/office/drawing/2014/main" id="{40CD065B-EF3E-40FC-9A8E-51AD5AD2120E}"/>
                </a:ext>
              </a:extLst>
            </p:cNvPr>
            <p:cNvSpPr txBox="1">
              <a:spLocks noChangeArrowheads="1"/>
            </p:cNvSpPr>
            <p:nvPr/>
          </p:nvSpPr>
          <p:spPr bwMode="auto">
            <a:xfrm rot="-1216805">
              <a:off x="5288122" y="3582677"/>
              <a:ext cx="47663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350"/>
                </a:spcBef>
                <a:buClr>
                  <a:schemeClr val="accent1"/>
                </a:buClr>
                <a:buSzPct val="80000"/>
                <a:buFont typeface="Wingdings 2" panose="05020102010507070707" pitchFamily="18" charset="2"/>
                <a:buChar char=""/>
                <a:defRPr sz="2800">
                  <a:solidFill>
                    <a:schemeClr val="accent1"/>
                  </a:solidFill>
                  <a:latin typeface="Calibri" panose="020F0502020204030204" pitchFamily="34" charset="0"/>
                  <a:ea typeface="幼圆" panose="02010509060101010101" pitchFamily="49" charset="-122"/>
                </a:defRPr>
              </a:lvl1pPr>
              <a:lvl2pPr marL="742950" indent="-285750">
                <a:lnSpc>
                  <a:spcPct val="130000"/>
                </a:lnSpc>
                <a:buFont typeface="Calibri" panose="020F0502020204030204" pitchFamily="34" charset="0"/>
                <a:buChar char=" "/>
                <a:defRPr sz="2000">
                  <a:solidFill>
                    <a:schemeClr val="tx1"/>
                  </a:solidFill>
                  <a:latin typeface="Calibri" panose="020F0502020204030204" pitchFamily="34" charset="0"/>
                  <a:ea typeface="幼圆" panose="02010509060101010101" pitchFamily="49" charset="-122"/>
                </a:defRPr>
              </a:lvl2pPr>
              <a:lvl3pPr marL="1143000" indent="-228600">
                <a:lnSpc>
                  <a:spcPct val="90000"/>
                </a:lnSpc>
                <a:spcBef>
                  <a:spcPts val="375"/>
                </a:spcBef>
                <a:buFont typeface="Arial" panose="020B0604020202020204" pitchFamily="34" charset="0"/>
                <a:buChar char="•"/>
                <a:defRPr sz="1500">
                  <a:solidFill>
                    <a:srgbClr val="7F7F7F"/>
                  </a:solidFill>
                  <a:latin typeface="Calibri" panose="020F0502020204030204" pitchFamily="34" charset="0"/>
                  <a:ea typeface="幼圆" panose="02010509060101010101" pitchFamily="49" charset="-122"/>
                </a:defRPr>
              </a:lvl3pPr>
              <a:lvl4pPr marL="1600200" indent="-228600">
                <a:lnSpc>
                  <a:spcPct val="90000"/>
                </a:lnSpc>
                <a:spcBef>
                  <a:spcPts val="375"/>
                </a:spcBef>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4pPr>
              <a:lvl5pPr marL="2057400" indent="-228600">
                <a:lnSpc>
                  <a:spcPct val="90000"/>
                </a:lnSpc>
                <a:spcBef>
                  <a:spcPts val="375"/>
                </a:spcBef>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9pPr>
            </a:lstStyle>
            <a:p>
              <a:pPr>
                <a:lnSpc>
                  <a:spcPct val="100000"/>
                </a:lnSpc>
                <a:spcBef>
                  <a:spcPct val="0"/>
                </a:spcBef>
                <a:buClrTx/>
                <a:buSzTx/>
                <a:buFont typeface="Arial" panose="020B0604020202020204" pitchFamily="34" charset="0"/>
                <a:buNone/>
              </a:pPr>
              <a:r>
                <a:rPr lang="en-US" altLang="zh-CN" sz="2400">
                  <a:solidFill>
                    <a:schemeClr val="bg1"/>
                  </a:solidFill>
                  <a:latin typeface="MV Boli" panose="02000500030200090000" pitchFamily="2" charset="0"/>
                  <a:ea typeface="宋体" panose="02010600030101010101" pitchFamily="2" charset="-122"/>
                </a:rPr>
                <a:t>t </a:t>
              </a:r>
              <a:endParaRPr lang="zh-CN" altLang="en-US" sz="2400">
                <a:solidFill>
                  <a:schemeClr val="bg1"/>
                </a:solidFill>
                <a:latin typeface="MV Boli" panose="02000500030200090000" pitchFamily="2" charset="0"/>
                <a:ea typeface="宋体" panose="02010600030101010101" pitchFamily="2" charset="-122"/>
              </a:endParaRPr>
            </a:p>
          </p:txBody>
        </p:sp>
        <p:sp>
          <p:nvSpPr>
            <p:cNvPr id="6166" name="TextBox 19">
              <a:extLst>
                <a:ext uri="{FF2B5EF4-FFF2-40B4-BE49-F238E27FC236}">
                  <a16:creationId xmlns:a16="http://schemas.microsoft.com/office/drawing/2014/main" id="{A6A79034-EC5E-472F-9B80-7C73C2950E30}"/>
                </a:ext>
              </a:extLst>
            </p:cNvPr>
            <p:cNvSpPr txBox="1">
              <a:spLocks noChangeArrowheads="1"/>
            </p:cNvSpPr>
            <p:nvPr/>
          </p:nvSpPr>
          <p:spPr bwMode="auto">
            <a:xfrm rot="-1216805">
              <a:off x="5453236" y="3535052"/>
              <a:ext cx="47663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350"/>
                </a:spcBef>
                <a:buClr>
                  <a:schemeClr val="accent1"/>
                </a:buClr>
                <a:buSzPct val="80000"/>
                <a:buFont typeface="Wingdings 2" panose="05020102010507070707" pitchFamily="18" charset="2"/>
                <a:buChar char=""/>
                <a:defRPr sz="2800">
                  <a:solidFill>
                    <a:schemeClr val="accent1"/>
                  </a:solidFill>
                  <a:latin typeface="Calibri" panose="020F0502020204030204" pitchFamily="34" charset="0"/>
                  <a:ea typeface="幼圆" panose="02010509060101010101" pitchFamily="49" charset="-122"/>
                </a:defRPr>
              </a:lvl1pPr>
              <a:lvl2pPr marL="742950" indent="-285750">
                <a:lnSpc>
                  <a:spcPct val="130000"/>
                </a:lnSpc>
                <a:buFont typeface="Calibri" panose="020F0502020204030204" pitchFamily="34" charset="0"/>
                <a:buChar char=" "/>
                <a:defRPr sz="2000">
                  <a:solidFill>
                    <a:schemeClr val="tx1"/>
                  </a:solidFill>
                  <a:latin typeface="Calibri" panose="020F0502020204030204" pitchFamily="34" charset="0"/>
                  <a:ea typeface="幼圆" panose="02010509060101010101" pitchFamily="49" charset="-122"/>
                </a:defRPr>
              </a:lvl2pPr>
              <a:lvl3pPr marL="1143000" indent="-228600">
                <a:lnSpc>
                  <a:spcPct val="90000"/>
                </a:lnSpc>
                <a:spcBef>
                  <a:spcPts val="375"/>
                </a:spcBef>
                <a:buFont typeface="Arial" panose="020B0604020202020204" pitchFamily="34" charset="0"/>
                <a:buChar char="•"/>
                <a:defRPr sz="1500">
                  <a:solidFill>
                    <a:srgbClr val="7F7F7F"/>
                  </a:solidFill>
                  <a:latin typeface="Calibri" panose="020F0502020204030204" pitchFamily="34" charset="0"/>
                  <a:ea typeface="幼圆" panose="02010509060101010101" pitchFamily="49" charset="-122"/>
                </a:defRPr>
              </a:lvl3pPr>
              <a:lvl4pPr marL="1600200" indent="-228600">
                <a:lnSpc>
                  <a:spcPct val="90000"/>
                </a:lnSpc>
                <a:spcBef>
                  <a:spcPts val="375"/>
                </a:spcBef>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4pPr>
              <a:lvl5pPr marL="2057400" indent="-228600">
                <a:lnSpc>
                  <a:spcPct val="90000"/>
                </a:lnSpc>
                <a:spcBef>
                  <a:spcPts val="375"/>
                </a:spcBef>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9pPr>
            </a:lstStyle>
            <a:p>
              <a:pPr>
                <a:lnSpc>
                  <a:spcPct val="100000"/>
                </a:lnSpc>
                <a:spcBef>
                  <a:spcPct val="0"/>
                </a:spcBef>
                <a:buClrTx/>
                <a:buSzTx/>
                <a:buFont typeface="Arial" panose="020B0604020202020204" pitchFamily="34" charset="0"/>
                <a:buNone/>
              </a:pPr>
              <a:r>
                <a:rPr lang="en-US" altLang="zh-CN" sz="2400">
                  <a:solidFill>
                    <a:schemeClr val="bg1"/>
                  </a:solidFill>
                  <a:latin typeface="MV Boli" panose="02000500030200090000" pitchFamily="2" charset="0"/>
                  <a:ea typeface="宋体" panose="02010600030101010101" pitchFamily="2" charset="-122"/>
                </a:rPr>
                <a:t>a </a:t>
              </a:r>
              <a:endParaRPr lang="zh-CN" altLang="en-US" sz="2400">
                <a:solidFill>
                  <a:schemeClr val="bg1"/>
                </a:solidFill>
                <a:latin typeface="MV Boli" panose="02000500030200090000" pitchFamily="2" charset="0"/>
                <a:ea typeface="宋体" panose="02010600030101010101" pitchFamily="2" charset="-122"/>
              </a:endParaRPr>
            </a:p>
          </p:txBody>
        </p:sp>
        <p:sp>
          <p:nvSpPr>
            <p:cNvPr id="6167" name="TextBox 20">
              <a:extLst>
                <a:ext uri="{FF2B5EF4-FFF2-40B4-BE49-F238E27FC236}">
                  <a16:creationId xmlns:a16="http://schemas.microsoft.com/office/drawing/2014/main" id="{64A5E776-1071-482D-B10C-9F598C27ECC7}"/>
                </a:ext>
              </a:extLst>
            </p:cNvPr>
            <p:cNvSpPr txBox="1">
              <a:spLocks noChangeArrowheads="1"/>
            </p:cNvSpPr>
            <p:nvPr/>
          </p:nvSpPr>
          <p:spPr bwMode="auto">
            <a:xfrm rot="-1216805">
              <a:off x="5610725" y="3506819"/>
              <a:ext cx="47663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350"/>
                </a:spcBef>
                <a:buClr>
                  <a:schemeClr val="accent1"/>
                </a:buClr>
                <a:buSzPct val="80000"/>
                <a:buFont typeface="Wingdings 2" panose="05020102010507070707" pitchFamily="18" charset="2"/>
                <a:buChar char=""/>
                <a:defRPr sz="2800">
                  <a:solidFill>
                    <a:schemeClr val="accent1"/>
                  </a:solidFill>
                  <a:latin typeface="Calibri" panose="020F0502020204030204" pitchFamily="34" charset="0"/>
                  <a:ea typeface="幼圆" panose="02010509060101010101" pitchFamily="49" charset="-122"/>
                </a:defRPr>
              </a:lvl1pPr>
              <a:lvl2pPr marL="742950" indent="-285750">
                <a:lnSpc>
                  <a:spcPct val="130000"/>
                </a:lnSpc>
                <a:buFont typeface="Calibri" panose="020F0502020204030204" pitchFamily="34" charset="0"/>
                <a:buChar char=" "/>
                <a:defRPr sz="2000">
                  <a:solidFill>
                    <a:schemeClr val="tx1"/>
                  </a:solidFill>
                  <a:latin typeface="Calibri" panose="020F0502020204030204" pitchFamily="34" charset="0"/>
                  <a:ea typeface="幼圆" panose="02010509060101010101" pitchFamily="49" charset="-122"/>
                </a:defRPr>
              </a:lvl2pPr>
              <a:lvl3pPr marL="1143000" indent="-228600">
                <a:lnSpc>
                  <a:spcPct val="90000"/>
                </a:lnSpc>
                <a:spcBef>
                  <a:spcPts val="375"/>
                </a:spcBef>
                <a:buFont typeface="Arial" panose="020B0604020202020204" pitchFamily="34" charset="0"/>
                <a:buChar char="•"/>
                <a:defRPr sz="1500">
                  <a:solidFill>
                    <a:srgbClr val="7F7F7F"/>
                  </a:solidFill>
                  <a:latin typeface="Calibri" panose="020F0502020204030204" pitchFamily="34" charset="0"/>
                  <a:ea typeface="幼圆" panose="02010509060101010101" pitchFamily="49" charset="-122"/>
                </a:defRPr>
              </a:lvl3pPr>
              <a:lvl4pPr marL="1600200" indent="-228600">
                <a:lnSpc>
                  <a:spcPct val="90000"/>
                </a:lnSpc>
                <a:spcBef>
                  <a:spcPts val="375"/>
                </a:spcBef>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4pPr>
              <a:lvl5pPr marL="2057400" indent="-228600">
                <a:lnSpc>
                  <a:spcPct val="90000"/>
                </a:lnSpc>
                <a:spcBef>
                  <a:spcPts val="375"/>
                </a:spcBef>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9pPr>
            </a:lstStyle>
            <a:p>
              <a:pPr>
                <a:lnSpc>
                  <a:spcPct val="100000"/>
                </a:lnSpc>
                <a:spcBef>
                  <a:spcPct val="0"/>
                </a:spcBef>
                <a:buClrTx/>
                <a:buSzTx/>
                <a:buFont typeface="Arial" panose="020B0604020202020204" pitchFamily="34" charset="0"/>
                <a:buNone/>
              </a:pPr>
              <a:r>
                <a:rPr lang="en-US" altLang="zh-CN" sz="2400">
                  <a:solidFill>
                    <a:schemeClr val="bg1"/>
                  </a:solidFill>
                  <a:latin typeface="MV Boli" panose="02000500030200090000" pitchFamily="2" charset="0"/>
                  <a:ea typeface="宋体" panose="02010600030101010101" pitchFamily="2" charset="-122"/>
                </a:rPr>
                <a:t>g </a:t>
              </a:r>
              <a:endParaRPr lang="zh-CN" altLang="en-US" sz="2400">
                <a:solidFill>
                  <a:schemeClr val="bg1"/>
                </a:solidFill>
                <a:latin typeface="MV Boli" panose="02000500030200090000" pitchFamily="2" charset="0"/>
                <a:ea typeface="宋体" panose="02010600030101010101" pitchFamily="2" charset="-122"/>
              </a:endParaRPr>
            </a:p>
          </p:txBody>
        </p:sp>
        <p:sp>
          <p:nvSpPr>
            <p:cNvPr id="6168" name="TextBox 21">
              <a:extLst>
                <a:ext uri="{FF2B5EF4-FFF2-40B4-BE49-F238E27FC236}">
                  <a16:creationId xmlns:a16="http://schemas.microsoft.com/office/drawing/2014/main" id="{7DB47A7E-0646-4270-8970-8EE8D4A278D9}"/>
                </a:ext>
              </a:extLst>
            </p:cNvPr>
            <p:cNvSpPr txBox="1">
              <a:spLocks noChangeArrowheads="1"/>
            </p:cNvSpPr>
            <p:nvPr/>
          </p:nvSpPr>
          <p:spPr bwMode="auto">
            <a:xfrm rot="-1216805">
              <a:off x="5750489" y="3507388"/>
              <a:ext cx="47663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350"/>
                </a:spcBef>
                <a:buClr>
                  <a:schemeClr val="accent1"/>
                </a:buClr>
                <a:buSzPct val="80000"/>
                <a:buFont typeface="Wingdings 2" panose="05020102010507070707" pitchFamily="18" charset="2"/>
                <a:buChar char=""/>
                <a:defRPr sz="2800">
                  <a:solidFill>
                    <a:schemeClr val="accent1"/>
                  </a:solidFill>
                  <a:latin typeface="Calibri" panose="020F0502020204030204" pitchFamily="34" charset="0"/>
                  <a:ea typeface="幼圆" panose="02010509060101010101" pitchFamily="49" charset="-122"/>
                </a:defRPr>
              </a:lvl1pPr>
              <a:lvl2pPr marL="742950" indent="-285750">
                <a:lnSpc>
                  <a:spcPct val="130000"/>
                </a:lnSpc>
                <a:buFont typeface="Calibri" panose="020F0502020204030204" pitchFamily="34" charset="0"/>
                <a:buChar char=" "/>
                <a:defRPr sz="2000">
                  <a:solidFill>
                    <a:schemeClr val="tx1"/>
                  </a:solidFill>
                  <a:latin typeface="Calibri" panose="020F0502020204030204" pitchFamily="34" charset="0"/>
                  <a:ea typeface="幼圆" panose="02010509060101010101" pitchFamily="49" charset="-122"/>
                </a:defRPr>
              </a:lvl2pPr>
              <a:lvl3pPr marL="1143000" indent="-228600">
                <a:lnSpc>
                  <a:spcPct val="90000"/>
                </a:lnSpc>
                <a:spcBef>
                  <a:spcPts val="375"/>
                </a:spcBef>
                <a:buFont typeface="Arial" panose="020B0604020202020204" pitchFamily="34" charset="0"/>
                <a:buChar char="•"/>
                <a:defRPr sz="1500">
                  <a:solidFill>
                    <a:srgbClr val="7F7F7F"/>
                  </a:solidFill>
                  <a:latin typeface="Calibri" panose="020F0502020204030204" pitchFamily="34" charset="0"/>
                  <a:ea typeface="幼圆" panose="02010509060101010101" pitchFamily="49" charset="-122"/>
                </a:defRPr>
              </a:lvl3pPr>
              <a:lvl4pPr marL="1600200" indent="-228600">
                <a:lnSpc>
                  <a:spcPct val="90000"/>
                </a:lnSpc>
                <a:spcBef>
                  <a:spcPts val="375"/>
                </a:spcBef>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4pPr>
              <a:lvl5pPr marL="2057400" indent="-228600">
                <a:lnSpc>
                  <a:spcPct val="90000"/>
                </a:lnSpc>
                <a:spcBef>
                  <a:spcPts val="375"/>
                </a:spcBef>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9pPr>
            </a:lstStyle>
            <a:p>
              <a:pPr>
                <a:lnSpc>
                  <a:spcPct val="100000"/>
                </a:lnSpc>
                <a:spcBef>
                  <a:spcPct val="0"/>
                </a:spcBef>
                <a:buClrTx/>
                <a:buSzTx/>
                <a:buFont typeface="Arial" panose="020B0604020202020204" pitchFamily="34" charset="0"/>
                <a:buNone/>
              </a:pPr>
              <a:r>
                <a:rPr lang="en-US" altLang="zh-CN" sz="2400">
                  <a:solidFill>
                    <a:schemeClr val="bg1"/>
                  </a:solidFill>
                  <a:latin typeface="MV Boli" panose="02000500030200090000" pitchFamily="2" charset="0"/>
                  <a:ea typeface="宋体" panose="02010600030101010101" pitchFamily="2" charset="-122"/>
                </a:rPr>
                <a:t>e </a:t>
              </a:r>
              <a:endParaRPr lang="zh-CN" altLang="en-US" sz="2400">
                <a:solidFill>
                  <a:schemeClr val="bg1"/>
                </a:solidFill>
                <a:latin typeface="MV Boli" panose="02000500030200090000" pitchFamily="2" charset="0"/>
                <a:ea typeface="宋体" panose="02010600030101010101" pitchFamily="2" charset="-122"/>
              </a:endParaRPr>
            </a:p>
          </p:txBody>
        </p:sp>
      </p:grpSp>
      <p:grpSp>
        <p:nvGrpSpPr>
          <p:cNvPr id="6153" name="组合 29">
            <a:extLst>
              <a:ext uri="{FF2B5EF4-FFF2-40B4-BE49-F238E27FC236}">
                <a16:creationId xmlns:a16="http://schemas.microsoft.com/office/drawing/2014/main" id="{FC8942CD-FC71-406B-8150-DE69828E6CD0}"/>
              </a:ext>
            </a:extLst>
          </p:cNvPr>
          <p:cNvGrpSpPr>
            <a:grpSpLocks/>
          </p:cNvGrpSpPr>
          <p:nvPr/>
        </p:nvGrpSpPr>
        <p:grpSpPr bwMode="auto">
          <a:xfrm rot="1660413">
            <a:off x="6229350" y="3567113"/>
            <a:ext cx="1446213" cy="731837"/>
            <a:chOff x="4780974" y="3506819"/>
            <a:chExt cx="1446150" cy="732786"/>
          </a:xfrm>
        </p:grpSpPr>
        <p:sp>
          <p:nvSpPr>
            <p:cNvPr id="6155" name="TextBox 30">
              <a:extLst>
                <a:ext uri="{FF2B5EF4-FFF2-40B4-BE49-F238E27FC236}">
                  <a16:creationId xmlns:a16="http://schemas.microsoft.com/office/drawing/2014/main" id="{777B350F-D4A1-49A3-93D3-468A6166D387}"/>
                </a:ext>
              </a:extLst>
            </p:cNvPr>
            <p:cNvSpPr txBox="1">
              <a:spLocks noChangeArrowheads="1"/>
            </p:cNvSpPr>
            <p:nvPr/>
          </p:nvSpPr>
          <p:spPr bwMode="auto">
            <a:xfrm rot="-1216805">
              <a:off x="4780974" y="3777940"/>
              <a:ext cx="47663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350"/>
                </a:spcBef>
                <a:buClr>
                  <a:schemeClr val="accent1"/>
                </a:buClr>
                <a:buSzPct val="80000"/>
                <a:buFont typeface="Wingdings 2" panose="05020102010507070707" pitchFamily="18" charset="2"/>
                <a:buChar char=""/>
                <a:defRPr sz="2800">
                  <a:solidFill>
                    <a:schemeClr val="accent1"/>
                  </a:solidFill>
                  <a:latin typeface="Calibri" panose="020F0502020204030204" pitchFamily="34" charset="0"/>
                  <a:ea typeface="幼圆" panose="02010509060101010101" pitchFamily="49" charset="-122"/>
                </a:defRPr>
              </a:lvl1pPr>
              <a:lvl2pPr marL="742950" indent="-285750">
                <a:lnSpc>
                  <a:spcPct val="130000"/>
                </a:lnSpc>
                <a:buFont typeface="Calibri" panose="020F0502020204030204" pitchFamily="34" charset="0"/>
                <a:buChar char=" "/>
                <a:defRPr sz="2000">
                  <a:solidFill>
                    <a:schemeClr val="tx1"/>
                  </a:solidFill>
                  <a:latin typeface="Calibri" panose="020F0502020204030204" pitchFamily="34" charset="0"/>
                  <a:ea typeface="幼圆" panose="02010509060101010101" pitchFamily="49" charset="-122"/>
                </a:defRPr>
              </a:lvl2pPr>
              <a:lvl3pPr marL="1143000" indent="-228600">
                <a:lnSpc>
                  <a:spcPct val="90000"/>
                </a:lnSpc>
                <a:spcBef>
                  <a:spcPts val="375"/>
                </a:spcBef>
                <a:buFont typeface="Arial" panose="020B0604020202020204" pitchFamily="34" charset="0"/>
                <a:buChar char="•"/>
                <a:defRPr sz="1500">
                  <a:solidFill>
                    <a:srgbClr val="7F7F7F"/>
                  </a:solidFill>
                  <a:latin typeface="Calibri" panose="020F0502020204030204" pitchFamily="34" charset="0"/>
                  <a:ea typeface="幼圆" panose="02010509060101010101" pitchFamily="49" charset="-122"/>
                </a:defRPr>
              </a:lvl3pPr>
              <a:lvl4pPr marL="1600200" indent="-228600">
                <a:lnSpc>
                  <a:spcPct val="90000"/>
                </a:lnSpc>
                <a:spcBef>
                  <a:spcPts val="375"/>
                </a:spcBef>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4pPr>
              <a:lvl5pPr marL="2057400" indent="-228600">
                <a:lnSpc>
                  <a:spcPct val="90000"/>
                </a:lnSpc>
                <a:spcBef>
                  <a:spcPts val="375"/>
                </a:spcBef>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9pPr>
            </a:lstStyle>
            <a:p>
              <a:pPr>
                <a:lnSpc>
                  <a:spcPct val="100000"/>
                </a:lnSpc>
                <a:spcBef>
                  <a:spcPct val="0"/>
                </a:spcBef>
                <a:buClrTx/>
                <a:buSzTx/>
                <a:buFont typeface="Arial" panose="020B0604020202020204" pitchFamily="34" charset="0"/>
                <a:buNone/>
              </a:pPr>
              <a:r>
                <a:rPr lang="en-US" altLang="zh-CN" sz="2400">
                  <a:solidFill>
                    <a:schemeClr val="bg1"/>
                  </a:solidFill>
                  <a:latin typeface="MV Boli" panose="02000500030200090000" pitchFamily="2" charset="0"/>
                  <a:ea typeface="宋体" panose="02010600030101010101" pitchFamily="2" charset="-122"/>
                </a:rPr>
                <a:t>U </a:t>
              </a:r>
              <a:endParaRPr lang="zh-CN" altLang="en-US" sz="2400">
                <a:solidFill>
                  <a:schemeClr val="bg1"/>
                </a:solidFill>
                <a:latin typeface="MV Boli" panose="02000500030200090000" pitchFamily="2" charset="0"/>
                <a:ea typeface="宋体" panose="02010600030101010101" pitchFamily="2" charset="-122"/>
              </a:endParaRPr>
            </a:p>
          </p:txBody>
        </p:sp>
        <p:sp>
          <p:nvSpPr>
            <p:cNvPr id="6156" name="TextBox 31">
              <a:extLst>
                <a:ext uri="{FF2B5EF4-FFF2-40B4-BE49-F238E27FC236}">
                  <a16:creationId xmlns:a16="http://schemas.microsoft.com/office/drawing/2014/main" id="{5DFC856C-A3BF-40EB-8D13-4D013E4DE64F}"/>
                </a:ext>
              </a:extLst>
            </p:cNvPr>
            <p:cNvSpPr txBox="1">
              <a:spLocks noChangeArrowheads="1"/>
            </p:cNvSpPr>
            <p:nvPr/>
          </p:nvSpPr>
          <p:spPr bwMode="auto">
            <a:xfrm rot="-1216805">
              <a:off x="5023917" y="3658252"/>
              <a:ext cx="47663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350"/>
                </a:spcBef>
                <a:buClr>
                  <a:schemeClr val="accent1"/>
                </a:buClr>
                <a:buSzPct val="80000"/>
                <a:buFont typeface="Wingdings 2" panose="05020102010507070707" pitchFamily="18" charset="2"/>
                <a:buChar char=""/>
                <a:defRPr sz="2800">
                  <a:solidFill>
                    <a:schemeClr val="accent1"/>
                  </a:solidFill>
                  <a:latin typeface="Calibri" panose="020F0502020204030204" pitchFamily="34" charset="0"/>
                  <a:ea typeface="幼圆" panose="02010509060101010101" pitchFamily="49" charset="-122"/>
                </a:defRPr>
              </a:lvl1pPr>
              <a:lvl2pPr marL="742950" indent="-285750">
                <a:lnSpc>
                  <a:spcPct val="130000"/>
                </a:lnSpc>
                <a:buFont typeface="Calibri" panose="020F0502020204030204" pitchFamily="34" charset="0"/>
                <a:buChar char=" "/>
                <a:defRPr sz="2000">
                  <a:solidFill>
                    <a:schemeClr val="tx1"/>
                  </a:solidFill>
                  <a:latin typeface="Calibri" panose="020F0502020204030204" pitchFamily="34" charset="0"/>
                  <a:ea typeface="幼圆" panose="02010509060101010101" pitchFamily="49" charset="-122"/>
                </a:defRPr>
              </a:lvl2pPr>
              <a:lvl3pPr marL="1143000" indent="-228600">
                <a:lnSpc>
                  <a:spcPct val="90000"/>
                </a:lnSpc>
                <a:spcBef>
                  <a:spcPts val="375"/>
                </a:spcBef>
                <a:buFont typeface="Arial" panose="020B0604020202020204" pitchFamily="34" charset="0"/>
                <a:buChar char="•"/>
                <a:defRPr sz="1500">
                  <a:solidFill>
                    <a:srgbClr val="7F7F7F"/>
                  </a:solidFill>
                  <a:latin typeface="Calibri" panose="020F0502020204030204" pitchFamily="34" charset="0"/>
                  <a:ea typeface="幼圆" panose="02010509060101010101" pitchFamily="49" charset="-122"/>
                </a:defRPr>
              </a:lvl3pPr>
              <a:lvl4pPr marL="1600200" indent="-228600">
                <a:lnSpc>
                  <a:spcPct val="90000"/>
                </a:lnSpc>
                <a:spcBef>
                  <a:spcPts val="375"/>
                </a:spcBef>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4pPr>
              <a:lvl5pPr marL="2057400" indent="-228600">
                <a:lnSpc>
                  <a:spcPct val="90000"/>
                </a:lnSpc>
                <a:spcBef>
                  <a:spcPts val="375"/>
                </a:spcBef>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9pPr>
            </a:lstStyle>
            <a:p>
              <a:pPr>
                <a:lnSpc>
                  <a:spcPct val="100000"/>
                </a:lnSpc>
                <a:spcBef>
                  <a:spcPct val="0"/>
                </a:spcBef>
                <a:buClrTx/>
                <a:buSzTx/>
                <a:buFont typeface="Arial" panose="020B0604020202020204" pitchFamily="34" charset="0"/>
                <a:buNone/>
              </a:pPr>
              <a:r>
                <a:rPr lang="en-US" altLang="zh-CN" sz="2400">
                  <a:solidFill>
                    <a:schemeClr val="bg1"/>
                  </a:solidFill>
                  <a:latin typeface="MV Boli" panose="02000500030200090000" pitchFamily="2" charset="0"/>
                  <a:ea typeface="宋体" panose="02010600030101010101" pitchFamily="2" charset="-122"/>
                </a:rPr>
                <a:t>i </a:t>
              </a:r>
              <a:endParaRPr lang="zh-CN" altLang="en-US" sz="2400">
                <a:solidFill>
                  <a:schemeClr val="bg1"/>
                </a:solidFill>
                <a:latin typeface="MV Boli" panose="02000500030200090000" pitchFamily="2" charset="0"/>
                <a:ea typeface="宋体" panose="02010600030101010101" pitchFamily="2" charset="-122"/>
              </a:endParaRPr>
            </a:p>
          </p:txBody>
        </p:sp>
        <p:sp>
          <p:nvSpPr>
            <p:cNvPr id="6157" name="TextBox 32">
              <a:extLst>
                <a:ext uri="{FF2B5EF4-FFF2-40B4-BE49-F238E27FC236}">
                  <a16:creationId xmlns:a16="http://schemas.microsoft.com/office/drawing/2014/main" id="{92F2AE4A-F1F3-4530-90BF-BD55D6BD4351}"/>
                </a:ext>
              </a:extLst>
            </p:cNvPr>
            <p:cNvSpPr txBox="1">
              <a:spLocks noChangeArrowheads="1"/>
            </p:cNvSpPr>
            <p:nvPr/>
          </p:nvSpPr>
          <p:spPr bwMode="auto">
            <a:xfrm rot="-1216805">
              <a:off x="5117919" y="3629677"/>
              <a:ext cx="47663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350"/>
                </a:spcBef>
                <a:buClr>
                  <a:schemeClr val="accent1"/>
                </a:buClr>
                <a:buSzPct val="80000"/>
                <a:buFont typeface="Wingdings 2" panose="05020102010507070707" pitchFamily="18" charset="2"/>
                <a:buChar char=""/>
                <a:defRPr sz="2800">
                  <a:solidFill>
                    <a:schemeClr val="accent1"/>
                  </a:solidFill>
                  <a:latin typeface="Calibri" panose="020F0502020204030204" pitchFamily="34" charset="0"/>
                  <a:ea typeface="幼圆" panose="02010509060101010101" pitchFamily="49" charset="-122"/>
                </a:defRPr>
              </a:lvl1pPr>
              <a:lvl2pPr marL="742950" indent="-285750">
                <a:lnSpc>
                  <a:spcPct val="130000"/>
                </a:lnSpc>
                <a:buFont typeface="Calibri" panose="020F0502020204030204" pitchFamily="34" charset="0"/>
                <a:buChar char=" "/>
                <a:defRPr sz="2000">
                  <a:solidFill>
                    <a:schemeClr val="tx1"/>
                  </a:solidFill>
                  <a:latin typeface="Calibri" panose="020F0502020204030204" pitchFamily="34" charset="0"/>
                  <a:ea typeface="幼圆" panose="02010509060101010101" pitchFamily="49" charset="-122"/>
                </a:defRPr>
              </a:lvl2pPr>
              <a:lvl3pPr marL="1143000" indent="-228600">
                <a:lnSpc>
                  <a:spcPct val="90000"/>
                </a:lnSpc>
                <a:spcBef>
                  <a:spcPts val="375"/>
                </a:spcBef>
                <a:buFont typeface="Arial" panose="020B0604020202020204" pitchFamily="34" charset="0"/>
                <a:buChar char="•"/>
                <a:defRPr sz="1500">
                  <a:solidFill>
                    <a:srgbClr val="7F7F7F"/>
                  </a:solidFill>
                  <a:latin typeface="Calibri" panose="020F0502020204030204" pitchFamily="34" charset="0"/>
                  <a:ea typeface="幼圆" panose="02010509060101010101" pitchFamily="49" charset="-122"/>
                </a:defRPr>
              </a:lvl3pPr>
              <a:lvl4pPr marL="1600200" indent="-228600">
                <a:lnSpc>
                  <a:spcPct val="90000"/>
                </a:lnSpc>
                <a:spcBef>
                  <a:spcPts val="375"/>
                </a:spcBef>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4pPr>
              <a:lvl5pPr marL="2057400" indent="-228600">
                <a:lnSpc>
                  <a:spcPct val="90000"/>
                </a:lnSpc>
                <a:spcBef>
                  <a:spcPts val="375"/>
                </a:spcBef>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9pPr>
            </a:lstStyle>
            <a:p>
              <a:pPr>
                <a:lnSpc>
                  <a:spcPct val="100000"/>
                </a:lnSpc>
                <a:spcBef>
                  <a:spcPct val="0"/>
                </a:spcBef>
                <a:buClrTx/>
                <a:buSzTx/>
                <a:buFont typeface="Arial" panose="020B0604020202020204" pitchFamily="34" charset="0"/>
                <a:buNone/>
              </a:pPr>
              <a:r>
                <a:rPr lang="en-US" altLang="zh-CN" sz="2400">
                  <a:solidFill>
                    <a:schemeClr val="bg1"/>
                  </a:solidFill>
                  <a:latin typeface="MV Boli" panose="02000500030200090000" pitchFamily="2" charset="0"/>
                  <a:ea typeface="宋体" panose="02010600030101010101" pitchFamily="2" charset="-122"/>
                </a:rPr>
                <a:t>n </a:t>
              </a:r>
              <a:endParaRPr lang="zh-CN" altLang="en-US" sz="2400">
                <a:solidFill>
                  <a:schemeClr val="bg1"/>
                </a:solidFill>
                <a:latin typeface="MV Boli" panose="02000500030200090000" pitchFamily="2" charset="0"/>
                <a:ea typeface="宋体" panose="02010600030101010101" pitchFamily="2" charset="-122"/>
              </a:endParaRPr>
            </a:p>
          </p:txBody>
        </p:sp>
        <p:sp>
          <p:nvSpPr>
            <p:cNvPr id="6158" name="TextBox 33">
              <a:extLst>
                <a:ext uri="{FF2B5EF4-FFF2-40B4-BE49-F238E27FC236}">
                  <a16:creationId xmlns:a16="http://schemas.microsoft.com/office/drawing/2014/main" id="{36E1FC69-8FA5-4D46-956A-8E153A10E3EF}"/>
                </a:ext>
              </a:extLst>
            </p:cNvPr>
            <p:cNvSpPr txBox="1">
              <a:spLocks noChangeArrowheads="1"/>
            </p:cNvSpPr>
            <p:nvPr/>
          </p:nvSpPr>
          <p:spPr bwMode="auto">
            <a:xfrm rot="-1216805">
              <a:off x="5288122" y="3582677"/>
              <a:ext cx="47663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350"/>
                </a:spcBef>
                <a:buClr>
                  <a:schemeClr val="accent1"/>
                </a:buClr>
                <a:buSzPct val="80000"/>
                <a:buFont typeface="Wingdings 2" panose="05020102010507070707" pitchFamily="18" charset="2"/>
                <a:buChar char=""/>
                <a:defRPr sz="2800">
                  <a:solidFill>
                    <a:schemeClr val="accent1"/>
                  </a:solidFill>
                  <a:latin typeface="Calibri" panose="020F0502020204030204" pitchFamily="34" charset="0"/>
                  <a:ea typeface="幼圆" panose="02010509060101010101" pitchFamily="49" charset="-122"/>
                </a:defRPr>
              </a:lvl1pPr>
              <a:lvl2pPr marL="742950" indent="-285750">
                <a:lnSpc>
                  <a:spcPct val="130000"/>
                </a:lnSpc>
                <a:buFont typeface="Calibri" panose="020F0502020204030204" pitchFamily="34" charset="0"/>
                <a:buChar char=" "/>
                <a:defRPr sz="2000">
                  <a:solidFill>
                    <a:schemeClr val="tx1"/>
                  </a:solidFill>
                  <a:latin typeface="Calibri" panose="020F0502020204030204" pitchFamily="34" charset="0"/>
                  <a:ea typeface="幼圆" panose="02010509060101010101" pitchFamily="49" charset="-122"/>
                </a:defRPr>
              </a:lvl2pPr>
              <a:lvl3pPr marL="1143000" indent="-228600">
                <a:lnSpc>
                  <a:spcPct val="90000"/>
                </a:lnSpc>
                <a:spcBef>
                  <a:spcPts val="375"/>
                </a:spcBef>
                <a:buFont typeface="Arial" panose="020B0604020202020204" pitchFamily="34" charset="0"/>
                <a:buChar char="•"/>
                <a:defRPr sz="1500">
                  <a:solidFill>
                    <a:srgbClr val="7F7F7F"/>
                  </a:solidFill>
                  <a:latin typeface="Calibri" panose="020F0502020204030204" pitchFamily="34" charset="0"/>
                  <a:ea typeface="幼圆" panose="02010509060101010101" pitchFamily="49" charset="-122"/>
                </a:defRPr>
              </a:lvl3pPr>
              <a:lvl4pPr marL="1600200" indent="-228600">
                <a:lnSpc>
                  <a:spcPct val="90000"/>
                </a:lnSpc>
                <a:spcBef>
                  <a:spcPts val="375"/>
                </a:spcBef>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4pPr>
              <a:lvl5pPr marL="2057400" indent="-228600">
                <a:lnSpc>
                  <a:spcPct val="90000"/>
                </a:lnSpc>
                <a:spcBef>
                  <a:spcPts val="375"/>
                </a:spcBef>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9pPr>
            </a:lstStyle>
            <a:p>
              <a:pPr>
                <a:lnSpc>
                  <a:spcPct val="100000"/>
                </a:lnSpc>
                <a:spcBef>
                  <a:spcPct val="0"/>
                </a:spcBef>
                <a:buClrTx/>
                <a:buSzTx/>
                <a:buFont typeface="Arial" panose="020B0604020202020204" pitchFamily="34" charset="0"/>
                <a:buNone/>
              </a:pPr>
              <a:r>
                <a:rPr lang="en-US" altLang="zh-CN" sz="2400">
                  <a:solidFill>
                    <a:schemeClr val="bg1"/>
                  </a:solidFill>
                  <a:latin typeface="MV Boli" panose="02000500030200090000" pitchFamily="2" charset="0"/>
                  <a:ea typeface="宋体" panose="02010600030101010101" pitchFamily="2" charset="-122"/>
                </a:rPr>
                <a:t>t </a:t>
              </a:r>
              <a:endParaRPr lang="zh-CN" altLang="en-US" sz="2400">
                <a:solidFill>
                  <a:schemeClr val="bg1"/>
                </a:solidFill>
                <a:latin typeface="MV Boli" panose="02000500030200090000" pitchFamily="2" charset="0"/>
                <a:ea typeface="宋体" panose="02010600030101010101" pitchFamily="2" charset="-122"/>
              </a:endParaRPr>
            </a:p>
          </p:txBody>
        </p:sp>
        <p:sp>
          <p:nvSpPr>
            <p:cNvPr id="6159" name="TextBox 34">
              <a:extLst>
                <a:ext uri="{FF2B5EF4-FFF2-40B4-BE49-F238E27FC236}">
                  <a16:creationId xmlns:a16="http://schemas.microsoft.com/office/drawing/2014/main" id="{D1CDE39D-B471-49DA-9226-9F9A182BA2C7}"/>
                </a:ext>
              </a:extLst>
            </p:cNvPr>
            <p:cNvSpPr txBox="1">
              <a:spLocks noChangeArrowheads="1"/>
            </p:cNvSpPr>
            <p:nvPr/>
          </p:nvSpPr>
          <p:spPr bwMode="auto">
            <a:xfrm rot="-1216805">
              <a:off x="5453236" y="3535052"/>
              <a:ext cx="47663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350"/>
                </a:spcBef>
                <a:buClr>
                  <a:schemeClr val="accent1"/>
                </a:buClr>
                <a:buSzPct val="80000"/>
                <a:buFont typeface="Wingdings 2" panose="05020102010507070707" pitchFamily="18" charset="2"/>
                <a:buChar char=""/>
                <a:defRPr sz="2800">
                  <a:solidFill>
                    <a:schemeClr val="accent1"/>
                  </a:solidFill>
                  <a:latin typeface="Calibri" panose="020F0502020204030204" pitchFamily="34" charset="0"/>
                  <a:ea typeface="幼圆" panose="02010509060101010101" pitchFamily="49" charset="-122"/>
                </a:defRPr>
              </a:lvl1pPr>
              <a:lvl2pPr marL="742950" indent="-285750">
                <a:lnSpc>
                  <a:spcPct val="130000"/>
                </a:lnSpc>
                <a:buFont typeface="Calibri" panose="020F0502020204030204" pitchFamily="34" charset="0"/>
                <a:buChar char=" "/>
                <a:defRPr sz="2000">
                  <a:solidFill>
                    <a:schemeClr val="tx1"/>
                  </a:solidFill>
                  <a:latin typeface="Calibri" panose="020F0502020204030204" pitchFamily="34" charset="0"/>
                  <a:ea typeface="幼圆" panose="02010509060101010101" pitchFamily="49" charset="-122"/>
                </a:defRPr>
              </a:lvl2pPr>
              <a:lvl3pPr marL="1143000" indent="-228600">
                <a:lnSpc>
                  <a:spcPct val="90000"/>
                </a:lnSpc>
                <a:spcBef>
                  <a:spcPts val="375"/>
                </a:spcBef>
                <a:buFont typeface="Arial" panose="020B0604020202020204" pitchFamily="34" charset="0"/>
                <a:buChar char="•"/>
                <a:defRPr sz="1500">
                  <a:solidFill>
                    <a:srgbClr val="7F7F7F"/>
                  </a:solidFill>
                  <a:latin typeface="Calibri" panose="020F0502020204030204" pitchFamily="34" charset="0"/>
                  <a:ea typeface="幼圆" panose="02010509060101010101" pitchFamily="49" charset="-122"/>
                </a:defRPr>
              </a:lvl3pPr>
              <a:lvl4pPr marL="1600200" indent="-228600">
                <a:lnSpc>
                  <a:spcPct val="90000"/>
                </a:lnSpc>
                <a:spcBef>
                  <a:spcPts val="375"/>
                </a:spcBef>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4pPr>
              <a:lvl5pPr marL="2057400" indent="-228600">
                <a:lnSpc>
                  <a:spcPct val="90000"/>
                </a:lnSpc>
                <a:spcBef>
                  <a:spcPts val="375"/>
                </a:spcBef>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9pPr>
            </a:lstStyle>
            <a:p>
              <a:pPr>
                <a:lnSpc>
                  <a:spcPct val="100000"/>
                </a:lnSpc>
                <a:spcBef>
                  <a:spcPct val="0"/>
                </a:spcBef>
                <a:buClrTx/>
                <a:buSzTx/>
                <a:buFont typeface="Arial" panose="020B0604020202020204" pitchFamily="34" charset="0"/>
                <a:buNone/>
              </a:pPr>
              <a:r>
                <a:rPr lang="en-US" altLang="zh-CN" sz="2400">
                  <a:solidFill>
                    <a:schemeClr val="bg1"/>
                  </a:solidFill>
                  <a:latin typeface="MV Boli" panose="02000500030200090000" pitchFamily="2" charset="0"/>
                  <a:ea typeface="宋体" panose="02010600030101010101" pitchFamily="2" charset="-122"/>
                </a:rPr>
                <a:t>a </a:t>
              </a:r>
              <a:endParaRPr lang="zh-CN" altLang="en-US" sz="2400">
                <a:solidFill>
                  <a:schemeClr val="bg1"/>
                </a:solidFill>
                <a:latin typeface="MV Boli" panose="02000500030200090000" pitchFamily="2" charset="0"/>
                <a:ea typeface="宋体" panose="02010600030101010101" pitchFamily="2" charset="-122"/>
              </a:endParaRPr>
            </a:p>
          </p:txBody>
        </p:sp>
        <p:sp>
          <p:nvSpPr>
            <p:cNvPr id="6160" name="TextBox 35">
              <a:extLst>
                <a:ext uri="{FF2B5EF4-FFF2-40B4-BE49-F238E27FC236}">
                  <a16:creationId xmlns:a16="http://schemas.microsoft.com/office/drawing/2014/main" id="{7BDF8986-D897-4BBF-B6AC-75B1F52402D5}"/>
                </a:ext>
              </a:extLst>
            </p:cNvPr>
            <p:cNvSpPr txBox="1">
              <a:spLocks noChangeArrowheads="1"/>
            </p:cNvSpPr>
            <p:nvPr/>
          </p:nvSpPr>
          <p:spPr bwMode="auto">
            <a:xfrm rot="-1216805">
              <a:off x="5610725" y="3506819"/>
              <a:ext cx="47663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350"/>
                </a:spcBef>
                <a:buClr>
                  <a:schemeClr val="accent1"/>
                </a:buClr>
                <a:buSzPct val="80000"/>
                <a:buFont typeface="Wingdings 2" panose="05020102010507070707" pitchFamily="18" charset="2"/>
                <a:buChar char=""/>
                <a:defRPr sz="2800">
                  <a:solidFill>
                    <a:schemeClr val="accent1"/>
                  </a:solidFill>
                  <a:latin typeface="Calibri" panose="020F0502020204030204" pitchFamily="34" charset="0"/>
                  <a:ea typeface="幼圆" panose="02010509060101010101" pitchFamily="49" charset="-122"/>
                </a:defRPr>
              </a:lvl1pPr>
              <a:lvl2pPr marL="742950" indent="-285750">
                <a:lnSpc>
                  <a:spcPct val="130000"/>
                </a:lnSpc>
                <a:buFont typeface="Calibri" panose="020F0502020204030204" pitchFamily="34" charset="0"/>
                <a:buChar char=" "/>
                <a:defRPr sz="2000">
                  <a:solidFill>
                    <a:schemeClr val="tx1"/>
                  </a:solidFill>
                  <a:latin typeface="Calibri" panose="020F0502020204030204" pitchFamily="34" charset="0"/>
                  <a:ea typeface="幼圆" panose="02010509060101010101" pitchFamily="49" charset="-122"/>
                </a:defRPr>
              </a:lvl2pPr>
              <a:lvl3pPr marL="1143000" indent="-228600">
                <a:lnSpc>
                  <a:spcPct val="90000"/>
                </a:lnSpc>
                <a:spcBef>
                  <a:spcPts val="375"/>
                </a:spcBef>
                <a:buFont typeface="Arial" panose="020B0604020202020204" pitchFamily="34" charset="0"/>
                <a:buChar char="•"/>
                <a:defRPr sz="1500">
                  <a:solidFill>
                    <a:srgbClr val="7F7F7F"/>
                  </a:solidFill>
                  <a:latin typeface="Calibri" panose="020F0502020204030204" pitchFamily="34" charset="0"/>
                  <a:ea typeface="幼圆" panose="02010509060101010101" pitchFamily="49" charset="-122"/>
                </a:defRPr>
              </a:lvl3pPr>
              <a:lvl4pPr marL="1600200" indent="-228600">
                <a:lnSpc>
                  <a:spcPct val="90000"/>
                </a:lnSpc>
                <a:spcBef>
                  <a:spcPts val="375"/>
                </a:spcBef>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4pPr>
              <a:lvl5pPr marL="2057400" indent="-228600">
                <a:lnSpc>
                  <a:spcPct val="90000"/>
                </a:lnSpc>
                <a:spcBef>
                  <a:spcPts val="375"/>
                </a:spcBef>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9pPr>
            </a:lstStyle>
            <a:p>
              <a:pPr>
                <a:lnSpc>
                  <a:spcPct val="100000"/>
                </a:lnSpc>
                <a:spcBef>
                  <a:spcPct val="0"/>
                </a:spcBef>
                <a:buClrTx/>
                <a:buSzTx/>
                <a:buFont typeface="Arial" panose="020B0604020202020204" pitchFamily="34" charset="0"/>
                <a:buNone/>
              </a:pPr>
              <a:r>
                <a:rPr lang="en-US" altLang="zh-CN" sz="2400">
                  <a:solidFill>
                    <a:schemeClr val="bg1"/>
                  </a:solidFill>
                  <a:latin typeface="MV Boli" panose="02000500030200090000" pitchFamily="2" charset="0"/>
                  <a:ea typeface="宋体" panose="02010600030101010101" pitchFamily="2" charset="-122"/>
                </a:rPr>
                <a:t>g </a:t>
              </a:r>
              <a:endParaRPr lang="zh-CN" altLang="en-US" sz="2400">
                <a:solidFill>
                  <a:schemeClr val="bg1"/>
                </a:solidFill>
                <a:latin typeface="MV Boli" panose="02000500030200090000" pitchFamily="2" charset="0"/>
                <a:ea typeface="宋体" panose="02010600030101010101" pitchFamily="2" charset="-122"/>
              </a:endParaRPr>
            </a:p>
          </p:txBody>
        </p:sp>
        <p:sp>
          <p:nvSpPr>
            <p:cNvPr id="6161" name="TextBox 36">
              <a:extLst>
                <a:ext uri="{FF2B5EF4-FFF2-40B4-BE49-F238E27FC236}">
                  <a16:creationId xmlns:a16="http://schemas.microsoft.com/office/drawing/2014/main" id="{571FF52A-A2AC-42C4-B800-911366521934}"/>
                </a:ext>
              </a:extLst>
            </p:cNvPr>
            <p:cNvSpPr txBox="1">
              <a:spLocks noChangeArrowheads="1"/>
            </p:cNvSpPr>
            <p:nvPr/>
          </p:nvSpPr>
          <p:spPr bwMode="auto">
            <a:xfrm rot="-1216805">
              <a:off x="5750489" y="3507388"/>
              <a:ext cx="47663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350"/>
                </a:spcBef>
                <a:buClr>
                  <a:schemeClr val="accent1"/>
                </a:buClr>
                <a:buSzPct val="80000"/>
                <a:buFont typeface="Wingdings 2" panose="05020102010507070707" pitchFamily="18" charset="2"/>
                <a:buChar char=""/>
                <a:defRPr sz="2800">
                  <a:solidFill>
                    <a:schemeClr val="accent1"/>
                  </a:solidFill>
                  <a:latin typeface="Calibri" panose="020F0502020204030204" pitchFamily="34" charset="0"/>
                  <a:ea typeface="幼圆" panose="02010509060101010101" pitchFamily="49" charset="-122"/>
                </a:defRPr>
              </a:lvl1pPr>
              <a:lvl2pPr marL="742950" indent="-285750">
                <a:lnSpc>
                  <a:spcPct val="130000"/>
                </a:lnSpc>
                <a:buFont typeface="Calibri" panose="020F0502020204030204" pitchFamily="34" charset="0"/>
                <a:buChar char=" "/>
                <a:defRPr sz="2000">
                  <a:solidFill>
                    <a:schemeClr val="tx1"/>
                  </a:solidFill>
                  <a:latin typeface="Calibri" panose="020F0502020204030204" pitchFamily="34" charset="0"/>
                  <a:ea typeface="幼圆" panose="02010509060101010101" pitchFamily="49" charset="-122"/>
                </a:defRPr>
              </a:lvl2pPr>
              <a:lvl3pPr marL="1143000" indent="-228600">
                <a:lnSpc>
                  <a:spcPct val="90000"/>
                </a:lnSpc>
                <a:spcBef>
                  <a:spcPts val="375"/>
                </a:spcBef>
                <a:buFont typeface="Arial" panose="020B0604020202020204" pitchFamily="34" charset="0"/>
                <a:buChar char="•"/>
                <a:defRPr sz="1500">
                  <a:solidFill>
                    <a:srgbClr val="7F7F7F"/>
                  </a:solidFill>
                  <a:latin typeface="Calibri" panose="020F0502020204030204" pitchFamily="34" charset="0"/>
                  <a:ea typeface="幼圆" panose="02010509060101010101" pitchFamily="49" charset="-122"/>
                </a:defRPr>
              </a:lvl3pPr>
              <a:lvl4pPr marL="1600200" indent="-228600">
                <a:lnSpc>
                  <a:spcPct val="90000"/>
                </a:lnSpc>
                <a:spcBef>
                  <a:spcPts val="375"/>
                </a:spcBef>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4pPr>
              <a:lvl5pPr marL="2057400" indent="-228600">
                <a:lnSpc>
                  <a:spcPct val="90000"/>
                </a:lnSpc>
                <a:spcBef>
                  <a:spcPts val="375"/>
                </a:spcBef>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rgbClr val="7F7F7F"/>
                  </a:solidFill>
                  <a:latin typeface="Calibri" panose="020F0502020204030204" pitchFamily="34" charset="0"/>
                  <a:ea typeface="幼圆" panose="02010509060101010101" pitchFamily="49" charset="-122"/>
                </a:defRPr>
              </a:lvl9pPr>
            </a:lstStyle>
            <a:p>
              <a:pPr>
                <a:lnSpc>
                  <a:spcPct val="100000"/>
                </a:lnSpc>
                <a:spcBef>
                  <a:spcPct val="0"/>
                </a:spcBef>
                <a:buClrTx/>
                <a:buSzTx/>
                <a:buFont typeface="Arial" panose="020B0604020202020204" pitchFamily="34" charset="0"/>
                <a:buNone/>
              </a:pPr>
              <a:r>
                <a:rPr lang="en-US" altLang="zh-CN" sz="2400">
                  <a:solidFill>
                    <a:schemeClr val="bg1"/>
                  </a:solidFill>
                  <a:latin typeface="MV Boli" panose="02000500030200090000" pitchFamily="2" charset="0"/>
                  <a:ea typeface="宋体" panose="02010600030101010101" pitchFamily="2" charset="-122"/>
                </a:rPr>
                <a:t>e </a:t>
              </a:r>
              <a:endParaRPr lang="zh-CN" altLang="en-US" sz="2400">
                <a:solidFill>
                  <a:schemeClr val="bg1"/>
                </a:solidFill>
                <a:latin typeface="MV Boli" panose="02000500030200090000" pitchFamily="2" charset="0"/>
                <a:ea typeface="宋体" panose="02010600030101010101" pitchFamily="2" charset="-122"/>
              </a:endParaRPr>
            </a:p>
          </p:txBody>
        </p:sp>
      </p:grpSp>
      <p:sp>
        <p:nvSpPr>
          <p:cNvPr id="38" name="KSO_Shape">
            <a:extLst>
              <a:ext uri="{FF2B5EF4-FFF2-40B4-BE49-F238E27FC236}">
                <a16:creationId xmlns:a16="http://schemas.microsoft.com/office/drawing/2014/main" id="{AEB78EF9-C4C3-4DA7-AFDA-61F62426642C}"/>
              </a:ext>
            </a:extLst>
          </p:cNvPr>
          <p:cNvSpPr/>
          <p:nvPr/>
        </p:nvSpPr>
        <p:spPr>
          <a:xfrm>
            <a:off x="6081713" y="3656013"/>
            <a:ext cx="217487" cy="217487"/>
          </a:xfrm>
          <a:prstGeom prst="hear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buFont typeface="Arial" pitchFamily="34" charset="0"/>
              <a:buNone/>
              <a:defRPr/>
            </a:pPr>
            <a:endParaRPr lang="zh-CN" altLang="en-US">
              <a:solidFill>
                <a:srgbClr val="FFFFFF"/>
              </a:solidFill>
            </a:endParaRPr>
          </a:p>
        </p:txBody>
      </p:sp>
      <p:sp>
        <p:nvSpPr>
          <p:cNvPr id="2" name="文本框 1">
            <a:extLst>
              <a:ext uri="{FF2B5EF4-FFF2-40B4-BE49-F238E27FC236}">
                <a16:creationId xmlns:a16="http://schemas.microsoft.com/office/drawing/2014/main" id="{704FF07C-2FF1-4C53-B9D1-043885D6D7B8}"/>
              </a:ext>
            </a:extLst>
          </p:cNvPr>
          <p:cNvSpPr txBox="1"/>
          <p:nvPr/>
        </p:nvSpPr>
        <p:spPr>
          <a:xfrm>
            <a:off x="-13408" y="4496329"/>
            <a:ext cx="12192000" cy="830997"/>
          </a:xfrm>
          <a:prstGeom prst="rect">
            <a:avLst/>
          </a:prstGeom>
          <a:noFill/>
        </p:spPr>
        <p:txBody>
          <a:bodyPr wrap="square" rtlCol="0">
            <a:spAutoFit/>
          </a:bodyPr>
          <a:lstStyle/>
          <a:p>
            <a:pPr algn="ctr"/>
            <a:r>
              <a:rPr lang="zh-CN" altLang="en-US" sz="4800" dirty="0">
                <a:latin typeface="华文楷体" panose="02010600040101010101" pitchFamily="2" charset="-122"/>
                <a:ea typeface="华文楷体" panose="02010600040101010101" pitchFamily="2" charset="-122"/>
              </a:rPr>
              <a:t>资助励志典型宣讲会</a:t>
            </a:r>
          </a:p>
        </p:txBody>
      </p:sp>
      <p:sp>
        <p:nvSpPr>
          <p:cNvPr id="3" name="文本框 2">
            <a:extLst>
              <a:ext uri="{FF2B5EF4-FFF2-40B4-BE49-F238E27FC236}">
                <a16:creationId xmlns:a16="http://schemas.microsoft.com/office/drawing/2014/main" id="{B0E3CEB1-DB4A-45E4-8F36-B39691E6775C}"/>
              </a:ext>
            </a:extLst>
          </p:cNvPr>
          <p:cNvSpPr txBox="1"/>
          <p:nvPr/>
        </p:nvSpPr>
        <p:spPr>
          <a:xfrm>
            <a:off x="8796300" y="6099094"/>
            <a:ext cx="2751029" cy="461665"/>
          </a:xfrm>
          <a:prstGeom prst="rect">
            <a:avLst/>
          </a:prstGeom>
          <a:noFill/>
        </p:spPr>
        <p:txBody>
          <a:bodyPr wrap="square" rtlCol="0">
            <a:spAutoFit/>
          </a:bodyPr>
          <a:lstStyle/>
          <a:p>
            <a:pPr algn="ctr"/>
            <a:r>
              <a:rPr lang="en-US" altLang="zh-CN" sz="2400" dirty="0"/>
              <a:t>2018</a:t>
            </a:r>
            <a:r>
              <a:rPr lang="zh-CN" altLang="en-US" sz="2400" dirty="0"/>
              <a:t>年</a:t>
            </a:r>
            <a:r>
              <a:rPr lang="en-US" altLang="zh-CN" sz="2400" dirty="0"/>
              <a:t>6</a:t>
            </a:r>
            <a:r>
              <a:rPr lang="zh-CN" altLang="en-US" sz="2400" dirty="0"/>
              <a:t>月</a:t>
            </a:r>
            <a:r>
              <a:rPr lang="en-US" altLang="zh-CN" sz="2400" dirty="0"/>
              <a:t>8</a:t>
            </a:r>
            <a:r>
              <a:rPr lang="zh-CN" altLang="en-US" sz="2400" dirty="0"/>
              <a:t>日</a:t>
            </a:r>
          </a:p>
        </p:txBody>
      </p:sp>
    </p:spTree>
    <p:extLst>
      <p:ext uri="{BB962C8B-B14F-4D97-AF65-F5344CB8AC3E}">
        <p14:creationId xmlns:p14="http://schemas.microsoft.com/office/powerpoint/2010/main" val="1951577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a:defRPr/>
            </a:pPr>
            <a:fld id="{34E96E4C-A786-42C8-98B7-EB52B4851D53}" type="slidenum">
              <a:rPr lang="zh-CN" altLang="en-US" smtClean="0"/>
              <a:t>10</a:t>
            </a:fld>
            <a:endParaRPr lang="zh-CN" altLang="en-US"/>
          </a:p>
        </p:txBody>
      </p:sp>
      <p:sp>
        <p:nvSpPr>
          <p:cNvPr id="61" name="燕尾形 60"/>
          <p:cNvSpPr/>
          <p:nvPr/>
        </p:nvSpPr>
        <p:spPr>
          <a:xfrm>
            <a:off x="3784652" y="2588907"/>
            <a:ext cx="600067" cy="960107"/>
          </a:xfrm>
          <a:prstGeom prst="chevron">
            <a:avLst>
              <a:gd name="adj" fmla="val 63522"/>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62" name="燕尾形 61"/>
          <p:cNvSpPr/>
          <p:nvPr/>
        </p:nvSpPr>
        <p:spPr>
          <a:xfrm>
            <a:off x="7805099" y="2588907"/>
            <a:ext cx="600067" cy="960107"/>
          </a:xfrm>
          <a:prstGeom prst="chevron">
            <a:avLst>
              <a:gd name="adj" fmla="val 63522"/>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2" name="Freeform 5"/>
          <p:cNvSpPr/>
          <p:nvPr/>
        </p:nvSpPr>
        <p:spPr bwMode="auto">
          <a:xfrm rot="9502714">
            <a:off x="1313327" y="2188363"/>
            <a:ext cx="1724071" cy="165269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F89E29"/>
          </a:solidFill>
          <a:ln>
            <a:noFill/>
          </a:ln>
        </p:spPr>
        <p:txBody>
          <a:bodyPr vert="horz" wrap="square" lIns="121920" tIns="60960" rIns="121920" bIns="60960" numCol="1" anchor="t" anchorCtr="0" compatLnSpc="1"/>
          <a:lstStyle/>
          <a:p>
            <a:endParaRPr lang="zh-CN" altLang="en-US"/>
          </a:p>
        </p:txBody>
      </p:sp>
      <p:sp>
        <p:nvSpPr>
          <p:cNvPr id="13" name="Freeform 5"/>
          <p:cNvSpPr/>
          <p:nvPr/>
        </p:nvSpPr>
        <p:spPr bwMode="auto">
          <a:xfrm rot="17952227">
            <a:off x="5297727" y="2258137"/>
            <a:ext cx="1724071" cy="165269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5EABE6"/>
          </a:solidFill>
          <a:ln>
            <a:noFill/>
          </a:ln>
        </p:spPr>
        <p:txBody>
          <a:bodyPr vert="horz" wrap="square" lIns="121920" tIns="60960" rIns="121920" bIns="60960" numCol="1" anchor="t" anchorCtr="0" compatLnSpc="1"/>
          <a:lstStyle/>
          <a:p>
            <a:endParaRPr lang="zh-CN" altLang="en-US"/>
          </a:p>
        </p:txBody>
      </p:sp>
      <p:sp>
        <p:nvSpPr>
          <p:cNvPr id="14" name="矩形 13"/>
          <p:cNvSpPr/>
          <p:nvPr/>
        </p:nvSpPr>
        <p:spPr>
          <a:xfrm>
            <a:off x="1592051" y="2542622"/>
            <a:ext cx="1143262" cy="551882"/>
          </a:xfrm>
          <a:prstGeom prst="rect">
            <a:avLst/>
          </a:prstGeom>
        </p:spPr>
        <p:txBody>
          <a:bodyPr wrap="none">
            <a:spAutoFit/>
          </a:bodyPr>
          <a:lstStyle/>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对象</a:t>
            </a:r>
          </a:p>
        </p:txBody>
      </p:sp>
      <p:sp>
        <p:nvSpPr>
          <p:cNvPr id="16" name="矩形 15"/>
          <p:cNvSpPr/>
          <p:nvPr/>
        </p:nvSpPr>
        <p:spPr>
          <a:xfrm>
            <a:off x="5588130" y="2598881"/>
            <a:ext cx="1143262" cy="551882"/>
          </a:xfrm>
          <a:prstGeom prst="rect">
            <a:avLst/>
          </a:prstGeom>
        </p:spPr>
        <p:txBody>
          <a:bodyPr wrap="none">
            <a:spAutoFit/>
          </a:bodyPr>
          <a:lstStyle/>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流程</a:t>
            </a:r>
          </a:p>
        </p:txBody>
      </p:sp>
      <p:sp>
        <p:nvSpPr>
          <p:cNvPr id="18" name="Freeform 5"/>
          <p:cNvSpPr/>
          <p:nvPr/>
        </p:nvSpPr>
        <p:spPr bwMode="auto">
          <a:xfrm rot="3526558">
            <a:off x="8938642" y="2388033"/>
            <a:ext cx="1724071" cy="165269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90C250"/>
          </a:solidFill>
          <a:ln>
            <a:noFill/>
          </a:ln>
        </p:spPr>
        <p:txBody>
          <a:bodyPr vert="horz" wrap="square" lIns="121920" tIns="60960" rIns="121920" bIns="60960" numCol="1" anchor="t" anchorCtr="0" compatLnSpc="1"/>
          <a:lstStyle/>
          <a:p>
            <a:endParaRPr lang="zh-CN" altLang="en-US"/>
          </a:p>
        </p:txBody>
      </p:sp>
      <p:sp>
        <p:nvSpPr>
          <p:cNvPr id="19" name="矩形 18"/>
          <p:cNvSpPr/>
          <p:nvPr/>
        </p:nvSpPr>
        <p:spPr>
          <a:xfrm>
            <a:off x="9258990" y="2626691"/>
            <a:ext cx="1143262" cy="1011431"/>
          </a:xfrm>
          <a:prstGeom prst="rect">
            <a:avLst/>
          </a:prstGeom>
        </p:spPr>
        <p:txBody>
          <a:bodyPr wrap="none">
            <a:spAutoFit/>
          </a:bodyPr>
          <a:lstStyle/>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具体</a:t>
            </a:r>
            <a:endParaRPr lang="en-US" altLang="zh-CN" sz="3735" b="1" dirty="0">
              <a:solidFill>
                <a:schemeClr val="bg1"/>
              </a:solidFill>
              <a:latin typeface="微软雅黑" panose="020B0503020204020204" pitchFamily="34" charset="-122"/>
              <a:ea typeface="微软雅黑" panose="020B0503020204020204" pitchFamily="34" charset="-122"/>
            </a:endParaRPr>
          </a:p>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岗位</a:t>
            </a:r>
          </a:p>
        </p:txBody>
      </p:sp>
      <p:sp>
        <p:nvSpPr>
          <p:cNvPr id="20" name="矩形 19"/>
          <p:cNvSpPr/>
          <p:nvPr/>
        </p:nvSpPr>
        <p:spPr>
          <a:xfrm>
            <a:off x="365845" y="3783776"/>
            <a:ext cx="3245763" cy="3199966"/>
          </a:xfrm>
          <a:prstGeom prst="rect">
            <a:avLst/>
          </a:prstGeom>
        </p:spPr>
        <p:txBody>
          <a:bodyPr wrap="square">
            <a:spAutoFit/>
          </a:bodyPr>
          <a:lstStyle/>
          <a:p>
            <a:pPr marL="457200" indent="-457200">
              <a:lnSpc>
                <a:spcPct val="120000"/>
              </a:lnSpc>
              <a:buFont typeface="Wingdings" panose="05000000000000000000" pitchFamily="2" charset="2"/>
              <a:buChar char="Ø"/>
            </a:pPr>
            <a:r>
              <a:rPr lang="zh-CN" altLang="zh-CN" sz="2800" b="1" dirty="0"/>
              <a:t>全校全日制在校本科生</a:t>
            </a:r>
            <a:endParaRPr lang="en-US" altLang="zh-CN" sz="2800" b="1" dirty="0"/>
          </a:p>
          <a:p>
            <a:pPr marL="457200" indent="-457200">
              <a:lnSpc>
                <a:spcPct val="120000"/>
              </a:lnSpc>
              <a:buFont typeface="Wingdings" panose="05000000000000000000" pitchFamily="2" charset="2"/>
              <a:buChar char="Ø"/>
            </a:pPr>
            <a:r>
              <a:rPr lang="zh-CN" altLang="zh-CN" sz="2800" b="1" dirty="0"/>
              <a:t>优先考虑家庭经济困难的建档学生及课余时间较多学生</a:t>
            </a:r>
            <a:endParaRPr lang="zh-CN" altLang="en-US" sz="2800" b="1" dirty="0"/>
          </a:p>
        </p:txBody>
      </p:sp>
      <p:sp>
        <p:nvSpPr>
          <p:cNvPr id="21" name="TextBox 10"/>
          <p:cNvSpPr txBox="1"/>
          <p:nvPr/>
        </p:nvSpPr>
        <p:spPr>
          <a:xfrm>
            <a:off x="3281231" y="261705"/>
            <a:ext cx="5759262" cy="1569660"/>
          </a:xfrm>
          <a:prstGeom prst="rect">
            <a:avLst/>
          </a:prstGeom>
          <a:noFill/>
        </p:spPr>
        <p:txBody>
          <a:bodyPr wrap="square" rtlCol="0">
            <a:spAutoFit/>
          </a:bodyPr>
          <a:lstStyle/>
          <a:p>
            <a:pPr algn="ctr"/>
            <a:r>
              <a:rPr lang="zh-CN" altLang="en-US" sz="4800" b="1" dirty="0">
                <a:latin typeface="宋体" panose="02010600030101010101" pitchFamily="2" charset="-122"/>
                <a:cs typeface="Arial" panose="020B0604020202020204" pitchFamily="34" charset="0"/>
              </a:rPr>
              <a:t>勤工助学</a:t>
            </a:r>
            <a:endParaRPr lang="en-US" altLang="zh-CN" sz="4800" b="1" dirty="0">
              <a:latin typeface="宋体" panose="02010600030101010101" pitchFamily="2" charset="-122"/>
              <a:cs typeface="Arial" panose="020B0604020202020204" pitchFamily="34" charset="0"/>
            </a:endParaRPr>
          </a:p>
          <a:p>
            <a:pPr algn="ctr"/>
            <a:r>
              <a:rPr lang="zh-CN" altLang="en-US" sz="4800" b="1" dirty="0">
                <a:latin typeface="宋体" panose="02010600030101010101" pitchFamily="2" charset="-122"/>
                <a:cs typeface="Arial" panose="020B0604020202020204" pitchFamily="34" charset="0"/>
              </a:rPr>
              <a:t>（</a:t>
            </a:r>
            <a:r>
              <a:rPr lang="en-US" altLang="zh-CN" sz="4800" b="1" dirty="0">
                <a:latin typeface="宋体" panose="02010600030101010101" pitchFamily="2" charset="-122"/>
                <a:cs typeface="Arial" panose="020B0604020202020204" pitchFamily="34" charset="0"/>
              </a:rPr>
              <a:t>9</a:t>
            </a:r>
            <a:r>
              <a:rPr lang="zh-CN" altLang="en-US" sz="4800" b="1" dirty="0">
                <a:latin typeface="宋体" panose="02010600030101010101" pitchFamily="2" charset="-122"/>
                <a:cs typeface="Arial" panose="020B0604020202020204" pitchFamily="34" charset="0"/>
              </a:rPr>
              <a:t>月下旬）</a:t>
            </a:r>
          </a:p>
        </p:txBody>
      </p:sp>
      <p:sp>
        <p:nvSpPr>
          <p:cNvPr id="15" name="矩形 14"/>
          <p:cNvSpPr/>
          <p:nvPr/>
        </p:nvSpPr>
        <p:spPr>
          <a:xfrm>
            <a:off x="5301169" y="4111505"/>
            <a:ext cx="2633637" cy="1597360"/>
          </a:xfrm>
          <a:prstGeom prst="rect">
            <a:avLst/>
          </a:prstGeom>
        </p:spPr>
        <p:txBody>
          <a:bodyPr wrap="square">
            <a:spAutoFit/>
          </a:bodyPr>
          <a:lstStyle/>
          <a:p>
            <a:pPr marL="457200" indent="-457200">
              <a:lnSpc>
                <a:spcPct val="120000"/>
              </a:lnSpc>
              <a:buFont typeface="Wingdings" panose="05000000000000000000" pitchFamily="2" charset="2"/>
              <a:buChar char="Ø"/>
            </a:pPr>
            <a:r>
              <a:rPr lang="zh-CN" altLang="en-US" sz="2800" b="1" dirty="0"/>
              <a:t>报名</a:t>
            </a:r>
            <a:endParaRPr lang="en-US" altLang="zh-CN" sz="2800" b="1" dirty="0"/>
          </a:p>
          <a:p>
            <a:pPr marL="457200" indent="-457200">
              <a:lnSpc>
                <a:spcPct val="120000"/>
              </a:lnSpc>
              <a:buFont typeface="Wingdings" panose="05000000000000000000" pitchFamily="2" charset="2"/>
              <a:buChar char="Ø"/>
            </a:pPr>
            <a:endParaRPr lang="en-US" altLang="zh-CN" sz="2800" dirty="0">
              <a:latin typeface="华文细黑" panose="02010600040101010101" pitchFamily="2" charset="-122"/>
              <a:ea typeface="华文细黑" panose="02010600040101010101" pitchFamily="2" charset="-122"/>
            </a:endParaRPr>
          </a:p>
          <a:p>
            <a:pPr marL="457200" indent="-457200">
              <a:lnSpc>
                <a:spcPct val="120000"/>
              </a:lnSpc>
              <a:buFont typeface="Wingdings" panose="05000000000000000000" pitchFamily="2" charset="2"/>
              <a:buChar char="Ø"/>
            </a:pPr>
            <a:r>
              <a:rPr lang="zh-CN" altLang="en-US" sz="2800" b="1" dirty="0"/>
              <a:t>面试</a:t>
            </a:r>
          </a:p>
        </p:txBody>
      </p:sp>
      <p:sp>
        <p:nvSpPr>
          <p:cNvPr id="17" name="矩形 16"/>
          <p:cNvSpPr/>
          <p:nvPr/>
        </p:nvSpPr>
        <p:spPr>
          <a:xfrm>
            <a:off x="8513802" y="4091179"/>
            <a:ext cx="2633637" cy="567912"/>
          </a:xfrm>
          <a:prstGeom prst="rect">
            <a:avLst/>
          </a:prstGeom>
        </p:spPr>
        <p:txBody>
          <a:bodyPr wrap="square">
            <a:spAutoFit/>
          </a:bodyPr>
          <a:lstStyle/>
          <a:p>
            <a:pPr marL="457200" indent="-457200">
              <a:lnSpc>
                <a:spcPct val="120000"/>
              </a:lnSpc>
              <a:buFont typeface="Wingdings" panose="05000000000000000000" pitchFamily="2" charset="2"/>
              <a:buChar char="Ø"/>
            </a:pPr>
            <a:r>
              <a:rPr lang="zh-CN" altLang="en-US" sz="2800" b="1" dirty="0"/>
              <a:t>下一页表格</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61"/>
                                        </p:tgtEl>
                                        <p:attrNameLst>
                                          <p:attrName>style.visibility</p:attrName>
                                        </p:attrNameLst>
                                      </p:cBhvr>
                                      <p:to>
                                        <p:strVal val="visible"/>
                                      </p:to>
                                    </p:set>
                                    <p:animEffect transition="in" filter="fade">
                                      <p:cBhvr>
                                        <p:cTn id="14" dur="500"/>
                                        <p:tgtEl>
                                          <p:spTgt spid="61"/>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62"/>
                                        </p:tgtEl>
                                        <p:attrNameLst>
                                          <p:attrName>style.visibility</p:attrName>
                                        </p:attrNameLst>
                                      </p:cBhvr>
                                      <p:to>
                                        <p:strVal val="visible"/>
                                      </p:to>
                                    </p:set>
                                    <p:animEffect transition="in" filter="fade">
                                      <p:cBhvr>
                                        <p:cTn id="26" dur="500"/>
                                        <p:tgtEl>
                                          <p:spTgt spid="62"/>
                                        </p:tgtEl>
                                      </p:cBhvr>
                                    </p:animEffect>
                                  </p:childTnLst>
                                </p:cTn>
                              </p:par>
                            </p:childTnLst>
                          </p:cTn>
                        </p:par>
                        <p:par>
                          <p:cTn id="27" fill="hold">
                            <p:stCondLst>
                              <p:cond delay="2500"/>
                            </p:stCondLst>
                            <p:childTnLst>
                              <p:par>
                                <p:cTn id="28" presetID="10" presetClass="entr" presetSubtype="0" fill="hold" grpId="0" nodeType="after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500"/>
                                        <p:tgtEl>
                                          <p:spTgt spid="18"/>
                                        </p:tgtEl>
                                      </p:cBhvr>
                                    </p:animEffect>
                                  </p:childTnLst>
                                </p:cTn>
                              </p:par>
                            </p:childTnLst>
                          </p:cTn>
                        </p:par>
                        <p:par>
                          <p:cTn id="31" fill="hold">
                            <p:stCondLst>
                              <p:cond delay="3000"/>
                            </p:stCondLst>
                            <p:childTnLst>
                              <p:par>
                                <p:cTn id="32" presetID="10" presetClass="entr" presetSubtype="0" fill="hold" grpId="0" nodeType="after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fade">
                                      <p:cBhvr>
                                        <p:cTn id="3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62" grpId="0" animBg="1"/>
      <p:bldP spid="12" grpId="0" animBg="1"/>
      <p:bldP spid="13" grpId="0" animBg="1"/>
      <p:bldP spid="14" grpId="0"/>
      <p:bldP spid="16" grpId="0"/>
      <p:bldP spid="18" grpId="0" animBg="1"/>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a:defRPr/>
            </a:pPr>
            <a:fld id="{34E96E4C-A786-42C8-98B7-EB52B4851D53}" type="slidenum">
              <a:rPr lang="zh-CN" altLang="en-US" smtClean="0"/>
              <a:t>11</a:t>
            </a:fld>
            <a:endParaRPr lang="zh-CN" altLang="en-US"/>
          </a:p>
        </p:txBody>
      </p:sp>
      <p:sp>
        <p:nvSpPr>
          <p:cNvPr id="23" name="任意多边形 22"/>
          <p:cNvSpPr/>
          <p:nvPr/>
        </p:nvSpPr>
        <p:spPr bwMode="auto">
          <a:xfrm rot="11094828">
            <a:off x="541413" y="-472675"/>
            <a:ext cx="10980475" cy="5695884"/>
          </a:xfrm>
          <a:custGeom>
            <a:avLst/>
            <a:gdLst>
              <a:gd name="connsiteX0" fmla="*/ 8147754 w 8160895"/>
              <a:gd name="connsiteY0" fmla="*/ 3538645 h 4233288"/>
              <a:gd name="connsiteX1" fmla="*/ 67962 w 8160895"/>
              <a:gd name="connsiteY1" fmla="*/ 4233288 h 4233288"/>
              <a:gd name="connsiteX2" fmla="*/ 51982 w 8160895"/>
              <a:gd name="connsiteY2" fmla="*/ 4145960 h 4233288"/>
              <a:gd name="connsiteX3" fmla="*/ 0 w 8160895"/>
              <a:gd name="connsiteY3" fmla="*/ 3447455 h 4233288"/>
              <a:gd name="connsiteX4" fmla="*/ 309800 w 8160895"/>
              <a:gd name="connsiteY4" fmla="*/ 1871475 h 4233288"/>
              <a:gd name="connsiteX5" fmla="*/ 408373 w 8160895"/>
              <a:gd name="connsiteY5" fmla="*/ 1674478 h 4233288"/>
              <a:gd name="connsiteX6" fmla="*/ 816746 w 8160895"/>
              <a:gd name="connsiteY6" fmla="*/ 1111628 h 4233288"/>
              <a:gd name="connsiteX7" fmla="*/ 2478401 w 8160895"/>
              <a:gd name="connsiteY7" fmla="*/ 196997 h 4233288"/>
              <a:gd name="connsiteX8" fmla="*/ 3689438 w 8160895"/>
              <a:gd name="connsiteY8" fmla="*/ 14071 h 4233288"/>
              <a:gd name="connsiteX9" fmla="*/ 4069647 w 8160895"/>
              <a:gd name="connsiteY9" fmla="*/ 0 h 4233288"/>
              <a:gd name="connsiteX10" fmla="*/ 4590675 w 8160895"/>
              <a:gd name="connsiteY10" fmla="*/ 28142 h 4233288"/>
              <a:gd name="connsiteX11" fmla="*/ 4604757 w 8160895"/>
              <a:gd name="connsiteY11" fmla="*/ 28142 h 4233288"/>
              <a:gd name="connsiteX12" fmla="*/ 5998857 w 8160895"/>
              <a:gd name="connsiteY12" fmla="*/ 351781 h 4233288"/>
              <a:gd name="connsiteX13" fmla="*/ 7407040 w 8160895"/>
              <a:gd name="connsiteY13" fmla="*/ 1294554 h 4233288"/>
              <a:gd name="connsiteX14" fmla="*/ 8155576 w 8160895"/>
              <a:gd name="connsiteY14" fmla="*/ 3445476 h 4233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160895" h="4233288">
                <a:moveTo>
                  <a:pt x="8147754" y="3538645"/>
                </a:moveTo>
                <a:lnTo>
                  <a:pt x="67962" y="4233288"/>
                </a:lnTo>
                <a:lnTo>
                  <a:pt x="51982" y="4145960"/>
                </a:lnTo>
                <a:cubicBezTo>
                  <a:pt x="17822" y="3924998"/>
                  <a:pt x="-1" y="3690184"/>
                  <a:pt x="0" y="3447455"/>
                </a:cubicBezTo>
                <a:cubicBezTo>
                  <a:pt x="0" y="2842391"/>
                  <a:pt x="112654" y="2293613"/>
                  <a:pt x="309800" y="1871475"/>
                </a:cubicBezTo>
                <a:cubicBezTo>
                  <a:pt x="337964" y="1801119"/>
                  <a:pt x="366127" y="1744834"/>
                  <a:pt x="408373" y="1674478"/>
                </a:cubicBezTo>
                <a:cubicBezTo>
                  <a:pt x="521028" y="1463409"/>
                  <a:pt x="661846" y="1280483"/>
                  <a:pt x="816746" y="1111628"/>
                </a:cubicBezTo>
                <a:cubicBezTo>
                  <a:pt x="1070219" y="759847"/>
                  <a:pt x="1703901" y="408066"/>
                  <a:pt x="2478401" y="196997"/>
                </a:cubicBezTo>
                <a:cubicBezTo>
                  <a:pt x="2914938" y="70356"/>
                  <a:pt x="3337392" y="14071"/>
                  <a:pt x="3689438" y="14071"/>
                </a:cubicBezTo>
                <a:cubicBezTo>
                  <a:pt x="3816174" y="14071"/>
                  <a:pt x="3942910" y="0"/>
                  <a:pt x="4069647" y="0"/>
                </a:cubicBezTo>
                <a:cubicBezTo>
                  <a:pt x="4266792" y="0"/>
                  <a:pt x="4435775" y="14071"/>
                  <a:pt x="4590675" y="28142"/>
                </a:cubicBezTo>
                <a:cubicBezTo>
                  <a:pt x="4604757" y="28142"/>
                  <a:pt x="4604757" y="28142"/>
                  <a:pt x="4604757" y="28142"/>
                </a:cubicBezTo>
                <a:cubicBezTo>
                  <a:pt x="5083538" y="70356"/>
                  <a:pt x="5548238" y="168855"/>
                  <a:pt x="5998857" y="351781"/>
                </a:cubicBezTo>
                <a:cubicBezTo>
                  <a:pt x="6533966" y="562850"/>
                  <a:pt x="7012748" y="858346"/>
                  <a:pt x="7407040" y="1294554"/>
                </a:cubicBezTo>
                <a:cubicBezTo>
                  <a:pt x="7977353" y="1938314"/>
                  <a:pt x="8199142" y="2669139"/>
                  <a:pt x="8155576" y="3445476"/>
                </a:cubicBezTo>
                <a:close/>
              </a:path>
            </a:pathLst>
          </a:custGeom>
          <a:solidFill>
            <a:srgbClr val="F89E29">
              <a:alpha val="70000"/>
            </a:srgbClr>
          </a:solidFill>
          <a:ln>
            <a:noFill/>
          </a:ln>
        </p:spPr>
        <p:txBody>
          <a:bodyPr vert="horz" wrap="square" lIns="121920" tIns="60960" rIns="121920" bIns="60960" numCol="1" anchor="t" anchorCtr="0" compatLnSpc="1">
            <a:noAutofit/>
          </a:bodyPr>
          <a:lstStyle/>
          <a:p>
            <a:endParaRPr lang="zh-CN" altLang="en-US"/>
          </a:p>
        </p:txBody>
      </p:sp>
      <p:sp>
        <p:nvSpPr>
          <p:cNvPr id="25" name="TextBox 10"/>
          <p:cNvSpPr txBox="1"/>
          <p:nvPr/>
        </p:nvSpPr>
        <p:spPr>
          <a:xfrm>
            <a:off x="491572" y="6054034"/>
            <a:ext cx="5925658" cy="769441"/>
          </a:xfrm>
          <a:prstGeom prst="rect">
            <a:avLst/>
          </a:prstGeom>
          <a:noFill/>
        </p:spPr>
        <p:txBody>
          <a:bodyPr wrap="square" rtlCol="0">
            <a:spAutoFit/>
          </a:bodyPr>
          <a:lstStyle/>
          <a:p>
            <a:r>
              <a:rPr lang="zh-CN" altLang="en-US" sz="4400" dirty="0">
                <a:latin typeface="华文细黑" panose="02010600040101010101" pitchFamily="2" charset="-122"/>
                <a:ea typeface="华文细黑" panose="02010600040101010101" pitchFamily="2" charset="-122"/>
              </a:rPr>
              <a:t>具体岗位</a:t>
            </a:r>
          </a:p>
        </p:txBody>
      </p:sp>
      <p:sp>
        <p:nvSpPr>
          <p:cNvPr id="31" name="任意多边形 30"/>
          <p:cNvSpPr/>
          <p:nvPr/>
        </p:nvSpPr>
        <p:spPr bwMode="auto">
          <a:xfrm rot="11094828">
            <a:off x="760579" y="-474795"/>
            <a:ext cx="10933261" cy="5671393"/>
          </a:xfrm>
          <a:custGeom>
            <a:avLst/>
            <a:gdLst>
              <a:gd name="connsiteX0" fmla="*/ 8147754 w 8160895"/>
              <a:gd name="connsiteY0" fmla="*/ 3538645 h 4233288"/>
              <a:gd name="connsiteX1" fmla="*/ 67962 w 8160895"/>
              <a:gd name="connsiteY1" fmla="*/ 4233288 h 4233288"/>
              <a:gd name="connsiteX2" fmla="*/ 51982 w 8160895"/>
              <a:gd name="connsiteY2" fmla="*/ 4145960 h 4233288"/>
              <a:gd name="connsiteX3" fmla="*/ 0 w 8160895"/>
              <a:gd name="connsiteY3" fmla="*/ 3447455 h 4233288"/>
              <a:gd name="connsiteX4" fmla="*/ 309800 w 8160895"/>
              <a:gd name="connsiteY4" fmla="*/ 1871475 h 4233288"/>
              <a:gd name="connsiteX5" fmla="*/ 408373 w 8160895"/>
              <a:gd name="connsiteY5" fmla="*/ 1674478 h 4233288"/>
              <a:gd name="connsiteX6" fmla="*/ 816746 w 8160895"/>
              <a:gd name="connsiteY6" fmla="*/ 1111628 h 4233288"/>
              <a:gd name="connsiteX7" fmla="*/ 2478401 w 8160895"/>
              <a:gd name="connsiteY7" fmla="*/ 196997 h 4233288"/>
              <a:gd name="connsiteX8" fmla="*/ 3689438 w 8160895"/>
              <a:gd name="connsiteY8" fmla="*/ 14071 h 4233288"/>
              <a:gd name="connsiteX9" fmla="*/ 4069647 w 8160895"/>
              <a:gd name="connsiteY9" fmla="*/ 0 h 4233288"/>
              <a:gd name="connsiteX10" fmla="*/ 4590675 w 8160895"/>
              <a:gd name="connsiteY10" fmla="*/ 28142 h 4233288"/>
              <a:gd name="connsiteX11" fmla="*/ 4604757 w 8160895"/>
              <a:gd name="connsiteY11" fmla="*/ 28142 h 4233288"/>
              <a:gd name="connsiteX12" fmla="*/ 5998857 w 8160895"/>
              <a:gd name="connsiteY12" fmla="*/ 351781 h 4233288"/>
              <a:gd name="connsiteX13" fmla="*/ 7407040 w 8160895"/>
              <a:gd name="connsiteY13" fmla="*/ 1294554 h 4233288"/>
              <a:gd name="connsiteX14" fmla="*/ 8155576 w 8160895"/>
              <a:gd name="connsiteY14" fmla="*/ 3445476 h 4233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160895" h="4233288">
                <a:moveTo>
                  <a:pt x="8147754" y="3538645"/>
                </a:moveTo>
                <a:lnTo>
                  <a:pt x="67962" y="4233288"/>
                </a:lnTo>
                <a:lnTo>
                  <a:pt x="51982" y="4145960"/>
                </a:lnTo>
                <a:cubicBezTo>
                  <a:pt x="17822" y="3924998"/>
                  <a:pt x="-1" y="3690184"/>
                  <a:pt x="0" y="3447455"/>
                </a:cubicBezTo>
                <a:cubicBezTo>
                  <a:pt x="0" y="2842391"/>
                  <a:pt x="112654" y="2293613"/>
                  <a:pt x="309800" y="1871475"/>
                </a:cubicBezTo>
                <a:cubicBezTo>
                  <a:pt x="337964" y="1801119"/>
                  <a:pt x="366127" y="1744834"/>
                  <a:pt x="408373" y="1674478"/>
                </a:cubicBezTo>
                <a:cubicBezTo>
                  <a:pt x="521028" y="1463409"/>
                  <a:pt x="661846" y="1280483"/>
                  <a:pt x="816746" y="1111628"/>
                </a:cubicBezTo>
                <a:cubicBezTo>
                  <a:pt x="1070219" y="759847"/>
                  <a:pt x="1703901" y="408066"/>
                  <a:pt x="2478401" y="196997"/>
                </a:cubicBezTo>
                <a:cubicBezTo>
                  <a:pt x="2914938" y="70356"/>
                  <a:pt x="3337392" y="14071"/>
                  <a:pt x="3689438" y="14071"/>
                </a:cubicBezTo>
                <a:cubicBezTo>
                  <a:pt x="3816174" y="14071"/>
                  <a:pt x="3942910" y="0"/>
                  <a:pt x="4069647" y="0"/>
                </a:cubicBezTo>
                <a:cubicBezTo>
                  <a:pt x="4266792" y="0"/>
                  <a:pt x="4435775" y="14071"/>
                  <a:pt x="4590675" y="28142"/>
                </a:cubicBezTo>
                <a:cubicBezTo>
                  <a:pt x="4604757" y="28142"/>
                  <a:pt x="4604757" y="28142"/>
                  <a:pt x="4604757" y="28142"/>
                </a:cubicBezTo>
                <a:cubicBezTo>
                  <a:pt x="5083538" y="70356"/>
                  <a:pt x="5548238" y="168855"/>
                  <a:pt x="5998857" y="351781"/>
                </a:cubicBezTo>
                <a:cubicBezTo>
                  <a:pt x="6533966" y="562850"/>
                  <a:pt x="7012748" y="858346"/>
                  <a:pt x="7407040" y="1294554"/>
                </a:cubicBezTo>
                <a:cubicBezTo>
                  <a:pt x="7977353" y="1938314"/>
                  <a:pt x="8199142" y="2669139"/>
                  <a:pt x="8155576" y="3445476"/>
                </a:cubicBezTo>
                <a:close/>
              </a:path>
            </a:pathLst>
          </a:custGeom>
          <a:solidFill>
            <a:srgbClr val="F89E29">
              <a:alpha val="70000"/>
            </a:srgbClr>
          </a:solidFill>
          <a:ln>
            <a:noFill/>
          </a:ln>
        </p:spPr>
        <p:txBody>
          <a:bodyPr vert="horz" wrap="square" lIns="121920" tIns="60960" rIns="121920" bIns="60960" numCol="1" anchor="t" anchorCtr="0" compatLnSpc="1">
            <a:noAutofit/>
          </a:bodyPr>
          <a:lstStyle/>
          <a:p>
            <a:endParaRPr lang="zh-CN" altLang="en-US"/>
          </a:p>
        </p:txBody>
      </p:sp>
      <p:sp>
        <p:nvSpPr>
          <p:cNvPr id="40" name="矩形 39"/>
          <p:cNvSpPr/>
          <p:nvPr/>
        </p:nvSpPr>
        <p:spPr>
          <a:xfrm>
            <a:off x="3335693" y="2883674"/>
            <a:ext cx="7080787" cy="426399"/>
          </a:xfrm>
          <a:prstGeom prst="rect">
            <a:avLst/>
          </a:prstGeom>
        </p:spPr>
        <p:txBody>
          <a:bodyPr wrap="square">
            <a:spAutoFit/>
          </a:bodyPr>
          <a:lstStyle/>
          <a:p>
            <a:pPr algn="just">
              <a:lnSpc>
                <a:spcPct val="110000"/>
              </a:lnSpc>
            </a:pPr>
            <a:endParaRPr lang="zh-CN" altLang="en-US" sz="2135" dirty="0">
              <a:solidFill>
                <a:schemeClr val="bg1"/>
              </a:solidFill>
              <a:latin typeface="华文细黑" panose="02010600040101010101" pitchFamily="2" charset="-122"/>
              <a:ea typeface="华文细黑" panose="02010600040101010101" pitchFamily="2" charset="-122"/>
            </a:endParaRPr>
          </a:p>
        </p:txBody>
      </p:sp>
      <p:graphicFrame>
        <p:nvGraphicFramePr>
          <p:cNvPr id="5" name="表格 4"/>
          <p:cNvGraphicFramePr>
            <a:graphicFrameLocks noGrp="1"/>
          </p:cNvGraphicFramePr>
          <p:nvPr/>
        </p:nvGraphicFramePr>
        <p:xfrm>
          <a:off x="317645" y="135466"/>
          <a:ext cx="11264754" cy="5987455"/>
        </p:xfrm>
        <a:graphic>
          <a:graphicData uri="http://schemas.openxmlformats.org/drawingml/2006/table">
            <a:tbl>
              <a:tblPr firstRow="1" firstCol="1" bandRow="1">
                <a:tableStyleId>{7DF18680-E054-41AD-8BC1-D1AEF772440D}</a:tableStyleId>
              </a:tblPr>
              <a:tblGrid>
                <a:gridCol w="3183944">
                  <a:extLst>
                    <a:ext uri="{9D8B030D-6E8A-4147-A177-3AD203B41FA5}">
                      <a16:colId xmlns:a16="http://schemas.microsoft.com/office/drawing/2014/main" val="20000"/>
                    </a:ext>
                  </a:extLst>
                </a:gridCol>
                <a:gridCol w="4040405">
                  <a:extLst>
                    <a:ext uri="{9D8B030D-6E8A-4147-A177-3AD203B41FA5}">
                      <a16:colId xmlns:a16="http://schemas.microsoft.com/office/drawing/2014/main" val="20001"/>
                    </a:ext>
                  </a:extLst>
                </a:gridCol>
                <a:gridCol w="4040405">
                  <a:extLst>
                    <a:ext uri="{9D8B030D-6E8A-4147-A177-3AD203B41FA5}">
                      <a16:colId xmlns:a16="http://schemas.microsoft.com/office/drawing/2014/main" val="20002"/>
                    </a:ext>
                  </a:extLst>
                </a:gridCol>
              </a:tblGrid>
              <a:tr h="417724">
                <a:tc>
                  <a:txBody>
                    <a:bodyPr/>
                    <a:lstStyle/>
                    <a:p>
                      <a:pPr algn="ctr" latinLnBrk="1">
                        <a:lnSpc>
                          <a:spcPts val="2100"/>
                        </a:lnSpc>
                        <a:spcAft>
                          <a:spcPts val="0"/>
                        </a:spcAft>
                      </a:pPr>
                      <a:r>
                        <a:rPr lang="zh-CN" sz="2000" kern="0" dirty="0">
                          <a:solidFill>
                            <a:schemeClr val="tx1"/>
                          </a:solidFill>
                          <a:effectLst/>
                        </a:rPr>
                        <a:t>招聘部门</a:t>
                      </a:r>
                      <a:endParaRPr lang="zh-CN" sz="2000" kern="100" dirty="0">
                        <a:solidFill>
                          <a:schemeClr val="tx1"/>
                        </a:solidFill>
                        <a:effectLst/>
                        <a:latin typeface="等线" panose="02010600030101010101" pitchFamily="2" charset="-122"/>
                        <a:ea typeface="等线" panose="02010600030101010101" pitchFamily="2" charset="-122"/>
                        <a:cs typeface="Times New Roman" panose="02020603050405020304" pitchFamily="18" charset="0"/>
                      </a:endParaRPr>
                    </a:p>
                  </a:txBody>
                  <a:tcPr marL="90587" marR="90587" marT="45293" marB="452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1218565" rtl="0" eaLnBrk="1" latinLnBrk="1" hangingPunct="1">
                        <a:lnSpc>
                          <a:spcPts val="2100"/>
                        </a:lnSpc>
                        <a:spcAft>
                          <a:spcPts val="0"/>
                        </a:spcAft>
                      </a:pPr>
                      <a:r>
                        <a:rPr lang="zh-CN" altLang="en-US" sz="2000" b="1" kern="0" dirty="0">
                          <a:solidFill>
                            <a:schemeClr val="tx1"/>
                          </a:solidFill>
                          <a:effectLst/>
                          <a:latin typeface="+mn-lt"/>
                          <a:ea typeface="+mn-ea"/>
                          <a:cs typeface="+mn-cs"/>
                        </a:rPr>
                        <a:t>招聘岗位</a:t>
                      </a:r>
                    </a:p>
                  </a:txBody>
                  <a:tcPr marL="90587" marR="90587" marT="45293" marB="452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1218565" rtl="0" eaLnBrk="1" latinLnBrk="1" hangingPunct="1">
                        <a:lnSpc>
                          <a:spcPts val="2100"/>
                        </a:lnSpc>
                        <a:spcAft>
                          <a:spcPts val="0"/>
                        </a:spcAft>
                      </a:pPr>
                      <a:r>
                        <a:rPr lang="zh-CN" altLang="en-US" sz="2000" b="1" kern="0" dirty="0">
                          <a:solidFill>
                            <a:schemeClr val="tx1"/>
                          </a:solidFill>
                          <a:effectLst/>
                          <a:latin typeface="+mn-lt"/>
                          <a:ea typeface="+mn-ea"/>
                          <a:cs typeface="+mn-cs"/>
                        </a:rPr>
                        <a:t>岗位职责</a:t>
                      </a:r>
                    </a:p>
                  </a:txBody>
                  <a:tcPr marL="90587" marR="90587" marT="45293" marB="452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63797">
                <a:tc rowSpan="2">
                  <a:txBody>
                    <a:bodyPr/>
                    <a:lstStyle/>
                    <a:p>
                      <a:pPr marL="0" algn="ctr" defTabSz="1218565" rtl="0" eaLnBrk="1" latinLnBrk="1" hangingPunct="1">
                        <a:lnSpc>
                          <a:spcPts val="2100"/>
                        </a:lnSpc>
                        <a:spcAft>
                          <a:spcPts val="0"/>
                        </a:spcAft>
                      </a:pPr>
                      <a:r>
                        <a:rPr lang="zh-CN" altLang="en-US" sz="2000" b="1" kern="0" dirty="0">
                          <a:solidFill>
                            <a:schemeClr val="tx1"/>
                          </a:solidFill>
                          <a:effectLst/>
                          <a:latin typeface="+mn-lt"/>
                          <a:ea typeface="+mn-ea"/>
                          <a:cs typeface="+mn-cs"/>
                        </a:rPr>
                        <a:t>保卫处</a:t>
                      </a:r>
                    </a:p>
                  </a:txBody>
                  <a:tcPr marL="90587" marR="90587" marT="45293" marB="452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1218565" rtl="0" eaLnBrk="1" latinLnBrk="1" hangingPunct="1">
                        <a:lnSpc>
                          <a:spcPts val="2100"/>
                        </a:lnSpc>
                        <a:spcAft>
                          <a:spcPts val="0"/>
                        </a:spcAft>
                      </a:pPr>
                      <a:r>
                        <a:rPr lang="zh-CN" altLang="en-US" sz="2000" b="1" kern="0" dirty="0">
                          <a:solidFill>
                            <a:schemeClr val="tx1"/>
                          </a:solidFill>
                          <a:effectLst/>
                          <a:latin typeface="+mn-lt"/>
                          <a:ea typeface="+mn-ea"/>
                          <a:cs typeface="+mn-cs"/>
                        </a:rPr>
                        <a:t>学生信息员</a:t>
                      </a:r>
                    </a:p>
                    <a:p>
                      <a:pPr marL="0" algn="ctr" defTabSz="1218565" rtl="0" eaLnBrk="1" latinLnBrk="1" hangingPunct="1">
                        <a:lnSpc>
                          <a:spcPts val="2100"/>
                        </a:lnSpc>
                        <a:spcAft>
                          <a:spcPts val="0"/>
                        </a:spcAft>
                      </a:pPr>
                      <a:r>
                        <a:rPr lang="zh-CN" altLang="en-US" sz="2000" b="1" kern="0" dirty="0">
                          <a:solidFill>
                            <a:schemeClr val="tx1"/>
                          </a:solidFill>
                          <a:effectLst/>
                          <a:latin typeface="+mn-lt"/>
                          <a:ea typeface="+mn-ea"/>
                          <a:cs typeface="+mn-cs"/>
                        </a:rPr>
                        <a:t>（服务型）</a:t>
                      </a:r>
                    </a:p>
                  </a:txBody>
                  <a:tcPr marL="90587" marR="90587" marT="45293" marB="452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1218565" rtl="0" eaLnBrk="1" latinLnBrk="1" hangingPunct="1">
                        <a:lnSpc>
                          <a:spcPts val="2100"/>
                        </a:lnSpc>
                        <a:spcAft>
                          <a:spcPts val="0"/>
                        </a:spcAft>
                      </a:pPr>
                      <a:r>
                        <a:rPr lang="zh-CN" altLang="en-US" sz="2000" b="1" kern="0" dirty="0">
                          <a:solidFill>
                            <a:schemeClr val="tx1"/>
                          </a:solidFill>
                          <a:effectLst/>
                          <a:latin typeface="+mn-lt"/>
                          <a:ea typeface="+mn-ea"/>
                          <a:cs typeface="+mn-cs"/>
                        </a:rPr>
                        <a:t>收集师生动态情况</a:t>
                      </a:r>
                    </a:p>
                  </a:txBody>
                  <a:tcPr marL="90587" marR="90587" marT="45293" marB="452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763797">
                <a:tc vMerge="1">
                  <a:txBody>
                    <a:bodyPr/>
                    <a:lstStyle/>
                    <a:p>
                      <a:endParaRPr lang="zh-CN"/>
                    </a:p>
                  </a:txBody>
                  <a:tcPr/>
                </a:tc>
                <a:tc>
                  <a:txBody>
                    <a:bodyPr/>
                    <a:lstStyle/>
                    <a:p>
                      <a:pPr marL="0" algn="ctr" defTabSz="1218565" rtl="0" eaLnBrk="1" latinLnBrk="1" hangingPunct="1">
                        <a:lnSpc>
                          <a:spcPts val="2100"/>
                        </a:lnSpc>
                        <a:spcAft>
                          <a:spcPts val="0"/>
                        </a:spcAft>
                      </a:pPr>
                      <a:r>
                        <a:rPr lang="zh-CN" altLang="en-US" sz="2000" b="1" kern="0" dirty="0">
                          <a:solidFill>
                            <a:schemeClr val="tx1"/>
                          </a:solidFill>
                          <a:effectLst/>
                          <a:latin typeface="+mn-lt"/>
                          <a:ea typeface="+mn-ea"/>
                          <a:cs typeface="+mn-cs"/>
                        </a:rPr>
                        <a:t>学生助理</a:t>
                      </a:r>
                    </a:p>
                    <a:p>
                      <a:pPr marL="0" algn="ctr" defTabSz="1218565" rtl="0" eaLnBrk="1" latinLnBrk="1" hangingPunct="1">
                        <a:lnSpc>
                          <a:spcPts val="2100"/>
                        </a:lnSpc>
                        <a:spcAft>
                          <a:spcPts val="0"/>
                        </a:spcAft>
                      </a:pPr>
                      <a:r>
                        <a:rPr lang="zh-CN" altLang="en-US" sz="2000" b="1" kern="0" dirty="0">
                          <a:solidFill>
                            <a:schemeClr val="tx1"/>
                          </a:solidFill>
                          <a:effectLst/>
                          <a:latin typeface="+mn-lt"/>
                          <a:ea typeface="+mn-ea"/>
                          <a:cs typeface="+mn-cs"/>
                        </a:rPr>
                        <a:t>（技术型）</a:t>
                      </a:r>
                    </a:p>
                  </a:txBody>
                  <a:tcPr marL="90587" marR="90587" marT="45293" marB="452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1218565" rtl="0" eaLnBrk="1" latinLnBrk="1" hangingPunct="1">
                        <a:lnSpc>
                          <a:spcPts val="2100"/>
                        </a:lnSpc>
                        <a:spcAft>
                          <a:spcPts val="0"/>
                        </a:spcAft>
                      </a:pPr>
                      <a:r>
                        <a:rPr lang="zh-CN" altLang="en-US" sz="2000" b="1" kern="0" dirty="0">
                          <a:solidFill>
                            <a:schemeClr val="tx1"/>
                          </a:solidFill>
                          <a:effectLst/>
                          <a:latin typeface="+mn-lt"/>
                          <a:ea typeface="+mn-ea"/>
                          <a:cs typeface="+mn-cs"/>
                        </a:rPr>
                        <a:t>网页管理</a:t>
                      </a:r>
                    </a:p>
                  </a:txBody>
                  <a:tcPr marL="90587" marR="90587" marT="45293" marB="452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17724">
                <a:tc>
                  <a:txBody>
                    <a:bodyPr/>
                    <a:lstStyle/>
                    <a:p>
                      <a:pPr marL="0" algn="ctr" defTabSz="1218565" rtl="0" eaLnBrk="1" latinLnBrk="1" hangingPunct="1">
                        <a:lnSpc>
                          <a:spcPts val="2100"/>
                        </a:lnSpc>
                        <a:spcAft>
                          <a:spcPts val="0"/>
                        </a:spcAft>
                      </a:pPr>
                      <a:r>
                        <a:rPr lang="zh-CN" altLang="en-US" sz="2000" b="1" kern="0" dirty="0">
                          <a:solidFill>
                            <a:schemeClr val="tx1"/>
                          </a:solidFill>
                          <a:effectLst/>
                          <a:latin typeface="+mn-lt"/>
                          <a:ea typeface="+mn-ea"/>
                          <a:cs typeface="+mn-cs"/>
                        </a:rPr>
                        <a:t>党委统战部</a:t>
                      </a:r>
                    </a:p>
                  </a:txBody>
                  <a:tcPr marL="90587" marR="90587" marT="45293" marB="452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1218565" rtl="0" eaLnBrk="1" latinLnBrk="1" hangingPunct="1">
                        <a:lnSpc>
                          <a:spcPts val="2100"/>
                        </a:lnSpc>
                        <a:spcAft>
                          <a:spcPts val="0"/>
                        </a:spcAft>
                      </a:pPr>
                      <a:r>
                        <a:rPr lang="zh-CN" altLang="en-US" sz="2000" b="1" kern="0" dirty="0">
                          <a:solidFill>
                            <a:schemeClr val="tx1"/>
                          </a:solidFill>
                          <a:effectLst/>
                          <a:latin typeface="+mn-lt"/>
                          <a:ea typeface="+mn-ea"/>
                          <a:cs typeface="+mn-cs"/>
                        </a:rPr>
                        <a:t>统战部助理（服务型）</a:t>
                      </a:r>
                    </a:p>
                  </a:txBody>
                  <a:tcPr marL="90587" marR="90587" marT="45293" marB="452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1218565" rtl="0" eaLnBrk="1" latinLnBrk="1" hangingPunct="1">
                        <a:lnSpc>
                          <a:spcPts val="2100"/>
                        </a:lnSpc>
                        <a:spcAft>
                          <a:spcPts val="0"/>
                        </a:spcAft>
                      </a:pPr>
                      <a:r>
                        <a:rPr lang="zh-CN" altLang="en-US" sz="2000" b="1" kern="0" dirty="0">
                          <a:solidFill>
                            <a:schemeClr val="tx1"/>
                          </a:solidFill>
                          <a:effectLst/>
                          <a:latin typeface="+mn-lt"/>
                          <a:ea typeface="+mn-ea"/>
                          <a:cs typeface="+mn-cs"/>
                        </a:rPr>
                        <a:t>协助办公室值班等</a:t>
                      </a:r>
                    </a:p>
                  </a:txBody>
                  <a:tcPr marL="90587" marR="90587" marT="45293" marB="452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763797">
                <a:tc>
                  <a:txBody>
                    <a:bodyPr/>
                    <a:lstStyle/>
                    <a:p>
                      <a:pPr marL="0" algn="ctr" defTabSz="1218565" rtl="0" eaLnBrk="1" latinLnBrk="1" hangingPunct="1">
                        <a:lnSpc>
                          <a:spcPts val="2100"/>
                        </a:lnSpc>
                        <a:spcAft>
                          <a:spcPts val="0"/>
                        </a:spcAft>
                      </a:pPr>
                      <a:r>
                        <a:rPr lang="zh-CN" altLang="en-US" sz="2000" b="1" kern="0" dirty="0">
                          <a:solidFill>
                            <a:schemeClr val="tx1"/>
                          </a:solidFill>
                          <a:effectLst/>
                          <a:latin typeface="+mn-lt"/>
                          <a:ea typeface="+mn-ea"/>
                          <a:cs typeface="+mn-cs"/>
                        </a:rPr>
                        <a:t>法务办</a:t>
                      </a:r>
                    </a:p>
                  </a:txBody>
                  <a:tcPr marL="90587" marR="90587" marT="45293" marB="452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1218565" rtl="0" eaLnBrk="1" latinLnBrk="1" hangingPunct="1">
                        <a:lnSpc>
                          <a:spcPts val="2100"/>
                        </a:lnSpc>
                        <a:spcAft>
                          <a:spcPts val="0"/>
                        </a:spcAft>
                      </a:pPr>
                      <a:r>
                        <a:rPr lang="zh-CN" altLang="en-US" sz="2000" b="1" kern="0" dirty="0">
                          <a:solidFill>
                            <a:schemeClr val="tx1"/>
                          </a:solidFill>
                          <a:effectLst/>
                          <a:latin typeface="+mn-lt"/>
                          <a:ea typeface="+mn-ea"/>
                          <a:cs typeface="+mn-cs"/>
                        </a:rPr>
                        <a:t>学生助理</a:t>
                      </a:r>
                    </a:p>
                    <a:p>
                      <a:pPr marL="0" algn="ctr" defTabSz="1218565" rtl="0" eaLnBrk="1" latinLnBrk="1" hangingPunct="1">
                        <a:lnSpc>
                          <a:spcPts val="2100"/>
                        </a:lnSpc>
                        <a:spcAft>
                          <a:spcPts val="0"/>
                        </a:spcAft>
                      </a:pPr>
                      <a:r>
                        <a:rPr lang="zh-CN" altLang="en-US" sz="2000" b="1" kern="0" dirty="0">
                          <a:solidFill>
                            <a:schemeClr val="tx1"/>
                          </a:solidFill>
                          <a:effectLst/>
                          <a:latin typeface="+mn-lt"/>
                          <a:ea typeface="+mn-ea"/>
                          <a:cs typeface="+mn-cs"/>
                        </a:rPr>
                        <a:t>（服务型）</a:t>
                      </a:r>
                    </a:p>
                  </a:txBody>
                  <a:tcPr marL="90587" marR="90587" marT="45293" marB="452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1218565" rtl="0" eaLnBrk="1" latinLnBrk="1" hangingPunct="1">
                        <a:lnSpc>
                          <a:spcPts val="2100"/>
                        </a:lnSpc>
                        <a:spcAft>
                          <a:spcPts val="0"/>
                        </a:spcAft>
                      </a:pPr>
                      <a:r>
                        <a:rPr lang="zh-CN" altLang="en-US" sz="2000" b="1" kern="0" dirty="0">
                          <a:solidFill>
                            <a:schemeClr val="tx1"/>
                          </a:solidFill>
                          <a:effectLst/>
                          <a:latin typeface="+mn-lt"/>
                          <a:ea typeface="+mn-ea"/>
                          <a:cs typeface="+mn-cs"/>
                        </a:rPr>
                        <a:t>整理全校合同归档材料、日常文印工作</a:t>
                      </a:r>
                    </a:p>
                  </a:txBody>
                  <a:tcPr marL="90587" marR="90587" marT="45293" marB="452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392380">
                <a:tc rowSpan="3">
                  <a:txBody>
                    <a:bodyPr/>
                    <a:lstStyle/>
                    <a:p>
                      <a:pPr marL="0" algn="ctr" defTabSz="1218565" rtl="0" eaLnBrk="1" latinLnBrk="1" hangingPunct="1">
                        <a:lnSpc>
                          <a:spcPts val="2100"/>
                        </a:lnSpc>
                        <a:spcAft>
                          <a:spcPts val="0"/>
                        </a:spcAft>
                      </a:pPr>
                      <a:r>
                        <a:rPr lang="zh-CN" altLang="en-US" sz="2000" b="1" kern="0" dirty="0">
                          <a:solidFill>
                            <a:schemeClr val="tx1"/>
                          </a:solidFill>
                          <a:effectLst/>
                          <a:latin typeface="+mn-lt"/>
                          <a:ea typeface="+mn-ea"/>
                          <a:cs typeface="+mn-cs"/>
                        </a:rPr>
                        <a:t>招生与就业指导处</a:t>
                      </a:r>
                    </a:p>
                  </a:txBody>
                  <a:tcPr marL="90587" marR="90587" marT="45293" marB="452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1218565" rtl="0" eaLnBrk="1" latinLnBrk="1" hangingPunct="1">
                        <a:lnSpc>
                          <a:spcPts val="2100"/>
                        </a:lnSpc>
                        <a:spcAft>
                          <a:spcPts val="0"/>
                        </a:spcAft>
                      </a:pPr>
                      <a:r>
                        <a:rPr lang="zh-CN" altLang="en-US" sz="2000" b="1" kern="0" dirty="0">
                          <a:solidFill>
                            <a:schemeClr val="tx1"/>
                          </a:solidFill>
                          <a:effectLst/>
                          <a:latin typeface="+mn-lt"/>
                          <a:ea typeface="+mn-ea"/>
                          <a:cs typeface="+mn-cs"/>
                        </a:rPr>
                        <a:t>就业管理科学生助理（服务型）</a:t>
                      </a:r>
                    </a:p>
                  </a:txBody>
                  <a:tcPr marL="90587" marR="90587" marT="45293" marB="452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1218565" rtl="0" eaLnBrk="1" latinLnBrk="1" hangingPunct="1">
                        <a:lnSpc>
                          <a:spcPts val="2100"/>
                        </a:lnSpc>
                        <a:spcAft>
                          <a:spcPts val="0"/>
                        </a:spcAft>
                      </a:pPr>
                      <a:r>
                        <a:rPr lang="zh-CN" altLang="en-US" sz="2000" b="1" kern="0" dirty="0">
                          <a:solidFill>
                            <a:schemeClr val="tx1"/>
                          </a:solidFill>
                          <a:effectLst/>
                          <a:latin typeface="+mn-lt"/>
                          <a:ea typeface="+mn-ea"/>
                          <a:cs typeface="+mn-cs"/>
                        </a:rPr>
                        <a:t>协助老师的工作，接听电话，接待用人单位，发送招聘信息，为毕业生提供服务等</a:t>
                      </a:r>
                    </a:p>
                  </a:txBody>
                  <a:tcPr marL="90587" marR="90587" marT="45293" marB="452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734118">
                <a:tc vMerge="1">
                  <a:txBody>
                    <a:bodyPr/>
                    <a:lstStyle/>
                    <a:p>
                      <a:endParaRPr lang="zh-CN"/>
                    </a:p>
                  </a:txBody>
                  <a:tcPr/>
                </a:tc>
                <a:tc>
                  <a:txBody>
                    <a:bodyPr/>
                    <a:lstStyle/>
                    <a:p>
                      <a:pPr marL="0" algn="ctr" defTabSz="1218565" rtl="0" eaLnBrk="1" latinLnBrk="1" hangingPunct="1">
                        <a:lnSpc>
                          <a:spcPts val="2100"/>
                        </a:lnSpc>
                        <a:spcAft>
                          <a:spcPts val="0"/>
                        </a:spcAft>
                      </a:pPr>
                      <a:r>
                        <a:rPr lang="zh-CN" altLang="en-US" sz="2000" b="1" kern="0" dirty="0">
                          <a:solidFill>
                            <a:schemeClr val="tx1"/>
                          </a:solidFill>
                          <a:effectLst/>
                          <a:latin typeface="+mn-lt"/>
                          <a:ea typeface="+mn-ea"/>
                          <a:cs typeface="+mn-cs"/>
                        </a:rPr>
                        <a:t>就业指导科学生助理（服务型）</a:t>
                      </a:r>
                    </a:p>
                  </a:txBody>
                  <a:tcPr marL="90587" marR="90587" marT="45293" marB="452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1218565" rtl="0" eaLnBrk="1" latinLnBrk="1" hangingPunct="1">
                        <a:lnSpc>
                          <a:spcPts val="2100"/>
                        </a:lnSpc>
                        <a:spcAft>
                          <a:spcPts val="0"/>
                        </a:spcAft>
                      </a:pPr>
                      <a:r>
                        <a:rPr lang="zh-CN" altLang="en-US" sz="2000" b="1" kern="0" dirty="0">
                          <a:solidFill>
                            <a:schemeClr val="tx1"/>
                          </a:solidFill>
                          <a:effectLst/>
                          <a:latin typeface="+mn-lt"/>
                          <a:ea typeface="+mn-ea"/>
                          <a:cs typeface="+mn-cs"/>
                        </a:rPr>
                        <a:t>协助老师日常工作，处理文件资料等</a:t>
                      </a:r>
                    </a:p>
                  </a:txBody>
                  <a:tcPr marL="90587" marR="90587" marT="45293" marB="452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734118">
                <a:tc vMerge="1">
                  <a:txBody>
                    <a:bodyPr/>
                    <a:lstStyle/>
                    <a:p>
                      <a:endParaRPr lang="zh-CN"/>
                    </a:p>
                  </a:txBody>
                  <a:tcPr/>
                </a:tc>
                <a:tc>
                  <a:txBody>
                    <a:bodyPr/>
                    <a:lstStyle/>
                    <a:p>
                      <a:pPr marL="0" algn="ctr" defTabSz="1218565" rtl="0" eaLnBrk="1" latinLnBrk="1" hangingPunct="1">
                        <a:lnSpc>
                          <a:spcPts val="2100"/>
                        </a:lnSpc>
                        <a:spcAft>
                          <a:spcPts val="0"/>
                        </a:spcAft>
                      </a:pPr>
                      <a:r>
                        <a:rPr lang="zh-CN" altLang="en-US" sz="2000" b="1" kern="0" dirty="0">
                          <a:solidFill>
                            <a:schemeClr val="tx1"/>
                          </a:solidFill>
                          <a:effectLst/>
                          <a:latin typeface="+mn-lt"/>
                          <a:ea typeface="+mn-ea"/>
                          <a:cs typeface="+mn-cs"/>
                        </a:rPr>
                        <a:t>招生办学生助理（服务型）</a:t>
                      </a:r>
                    </a:p>
                  </a:txBody>
                  <a:tcPr marL="90587" marR="90587" marT="45293" marB="452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1218565" rtl="0" eaLnBrk="1" latinLnBrk="1" hangingPunct="1">
                        <a:lnSpc>
                          <a:spcPts val="2100"/>
                        </a:lnSpc>
                        <a:spcAft>
                          <a:spcPts val="0"/>
                        </a:spcAft>
                      </a:pPr>
                      <a:r>
                        <a:rPr lang="zh-CN" altLang="en-US" sz="2000" b="1" kern="0" dirty="0">
                          <a:solidFill>
                            <a:schemeClr val="tx1"/>
                          </a:solidFill>
                          <a:effectLst/>
                          <a:latin typeface="+mn-lt"/>
                          <a:ea typeface="+mn-ea"/>
                          <a:cs typeface="+mn-cs"/>
                        </a:rPr>
                        <a:t>负责招生相关工作</a:t>
                      </a:r>
                    </a:p>
                  </a:txBody>
                  <a:tcPr marL="90587" marR="90587" marT="45293" marB="452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anim calcmode="lin" valueType="num">
                                      <p:cBhvr>
                                        <p:cTn id="8" dur="1000" fill="hold"/>
                                        <p:tgtEl>
                                          <p:spTgt spid="31"/>
                                        </p:tgtEl>
                                        <p:attrNameLst>
                                          <p:attrName>ppt_x</p:attrName>
                                        </p:attrNameLst>
                                      </p:cBhvr>
                                      <p:tavLst>
                                        <p:tav tm="0">
                                          <p:val>
                                            <p:strVal val="#ppt_x"/>
                                          </p:val>
                                        </p:tav>
                                        <p:tav tm="100000">
                                          <p:val>
                                            <p:strVal val="#ppt_x"/>
                                          </p:val>
                                        </p:tav>
                                      </p:tavLst>
                                    </p:anim>
                                    <p:anim calcmode="lin" valueType="num">
                                      <p:cBhvr>
                                        <p:cTn id="9" dur="1000" fill="hold"/>
                                        <p:tgtEl>
                                          <p:spTgt spid="31"/>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1000"/>
                                        <p:tgtEl>
                                          <p:spTgt spid="23"/>
                                        </p:tgtEl>
                                      </p:cBhvr>
                                    </p:animEffect>
                                    <p:anim calcmode="lin" valueType="num">
                                      <p:cBhvr>
                                        <p:cTn id="13" dur="1000" fill="hold"/>
                                        <p:tgtEl>
                                          <p:spTgt spid="23"/>
                                        </p:tgtEl>
                                        <p:attrNameLst>
                                          <p:attrName>ppt_x</p:attrName>
                                        </p:attrNameLst>
                                      </p:cBhvr>
                                      <p:tavLst>
                                        <p:tav tm="0">
                                          <p:val>
                                            <p:strVal val="#ppt_x"/>
                                          </p:val>
                                        </p:tav>
                                        <p:tav tm="100000">
                                          <p:val>
                                            <p:strVal val="#ppt_x"/>
                                          </p:val>
                                        </p:tav>
                                      </p:tavLst>
                                    </p:anim>
                                    <p:anim calcmode="lin" valueType="num">
                                      <p:cBhvr>
                                        <p:cTn id="14"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3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a:defRPr/>
            </a:pPr>
            <a:fld id="{34E96E4C-A786-42C8-98B7-EB52B4851D53}" type="slidenum">
              <a:rPr lang="zh-CN" altLang="en-US" smtClean="0"/>
              <a:t>12</a:t>
            </a:fld>
            <a:endParaRPr lang="zh-CN" altLang="en-US"/>
          </a:p>
        </p:txBody>
      </p:sp>
      <p:sp>
        <p:nvSpPr>
          <p:cNvPr id="23" name="任意多边形 22"/>
          <p:cNvSpPr/>
          <p:nvPr/>
        </p:nvSpPr>
        <p:spPr bwMode="auto">
          <a:xfrm rot="11094828">
            <a:off x="541413" y="-472675"/>
            <a:ext cx="10980475" cy="5695884"/>
          </a:xfrm>
          <a:custGeom>
            <a:avLst/>
            <a:gdLst>
              <a:gd name="connsiteX0" fmla="*/ 8147754 w 8160895"/>
              <a:gd name="connsiteY0" fmla="*/ 3538645 h 4233288"/>
              <a:gd name="connsiteX1" fmla="*/ 67962 w 8160895"/>
              <a:gd name="connsiteY1" fmla="*/ 4233288 h 4233288"/>
              <a:gd name="connsiteX2" fmla="*/ 51982 w 8160895"/>
              <a:gd name="connsiteY2" fmla="*/ 4145960 h 4233288"/>
              <a:gd name="connsiteX3" fmla="*/ 0 w 8160895"/>
              <a:gd name="connsiteY3" fmla="*/ 3447455 h 4233288"/>
              <a:gd name="connsiteX4" fmla="*/ 309800 w 8160895"/>
              <a:gd name="connsiteY4" fmla="*/ 1871475 h 4233288"/>
              <a:gd name="connsiteX5" fmla="*/ 408373 w 8160895"/>
              <a:gd name="connsiteY5" fmla="*/ 1674478 h 4233288"/>
              <a:gd name="connsiteX6" fmla="*/ 816746 w 8160895"/>
              <a:gd name="connsiteY6" fmla="*/ 1111628 h 4233288"/>
              <a:gd name="connsiteX7" fmla="*/ 2478401 w 8160895"/>
              <a:gd name="connsiteY7" fmla="*/ 196997 h 4233288"/>
              <a:gd name="connsiteX8" fmla="*/ 3689438 w 8160895"/>
              <a:gd name="connsiteY8" fmla="*/ 14071 h 4233288"/>
              <a:gd name="connsiteX9" fmla="*/ 4069647 w 8160895"/>
              <a:gd name="connsiteY9" fmla="*/ 0 h 4233288"/>
              <a:gd name="connsiteX10" fmla="*/ 4590675 w 8160895"/>
              <a:gd name="connsiteY10" fmla="*/ 28142 h 4233288"/>
              <a:gd name="connsiteX11" fmla="*/ 4604757 w 8160895"/>
              <a:gd name="connsiteY11" fmla="*/ 28142 h 4233288"/>
              <a:gd name="connsiteX12" fmla="*/ 5998857 w 8160895"/>
              <a:gd name="connsiteY12" fmla="*/ 351781 h 4233288"/>
              <a:gd name="connsiteX13" fmla="*/ 7407040 w 8160895"/>
              <a:gd name="connsiteY13" fmla="*/ 1294554 h 4233288"/>
              <a:gd name="connsiteX14" fmla="*/ 8155576 w 8160895"/>
              <a:gd name="connsiteY14" fmla="*/ 3445476 h 4233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160895" h="4233288">
                <a:moveTo>
                  <a:pt x="8147754" y="3538645"/>
                </a:moveTo>
                <a:lnTo>
                  <a:pt x="67962" y="4233288"/>
                </a:lnTo>
                <a:lnTo>
                  <a:pt x="51982" y="4145960"/>
                </a:lnTo>
                <a:cubicBezTo>
                  <a:pt x="17822" y="3924998"/>
                  <a:pt x="-1" y="3690184"/>
                  <a:pt x="0" y="3447455"/>
                </a:cubicBezTo>
                <a:cubicBezTo>
                  <a:pt x="0" y="2842391"/>
                  <a:pt x="112654" y="2293613"/>
                  <a:pt x="309800" y="1871475"/>
                </a:cubicBezTo>
                <a:cubicBezTo>
                  <a:pt x="337964" y="1801119"/>
                  <a:pt x="366127" y="1744834"/>
                  <a:pt x="408373" y="1674478"/>
                </a:cubicBezTo>
                <a:cubicBezTo>
                  <a:pt x="521028" y="1463409"/>
                  <a:pt x="661846" y="1280483"/>
                  <a:pt x="816746" y="1111628"/>
                </a:cubicBezTo>
                <a:cubicBezTo>
                  <a:pt x="1070219" y="759847"/>
                  <a:pt x="1703901" y="408066"/>
                  <a:pt x="2478401" y="196997"/>
                </a:cubicBezTo>
                <a:cubicBezTo>
                  <a:pt x="2914938" y="70356"/>
                  <a:pt x="3337392" y="14071"/>
                  <a:pt x="3689438" y="14071"/>
                </a:cubicBezTo>
                <a:cubicBezTo>
                  <a:pt x="3816174" y="14071"/>
                  <a:pt x="3942910" y="0"/>
                  <a:pt x="4069647" y="0"/>
                </a:cubicBezTo>
                <a:cubicBezTo>
                  <a:pt x="4266792" y="0"/>
                  <a:pt x="4435775" y="14071"/>
                  <a:pt x="4590675" y="28142"/>
                </a:cubicBezTo>
                <a:cubicBezTo>
                  <a:pt x="4604757" y="28142"/>
                  <a:pt x="4604757" y="28142"/>
                  <a:pt x="4604757" y="28142"/>
                </a:cubicBezTo>
                <a:cubicBezTo>
                  <a:pt x="5083538" y="70356"/>
                  <a:pt x="5548238" y="168855"/>
                  <a:pt x="5998857" y="351781"/>
                </a:cubicBezTo>
                <a:cubicBezTo>
                  <a:pt x="6533966" y="562850"/>
                  <a:pt x="7012748" y="858346"/>
                  <a:pt x="7407040" y="1294554"/>
                </a:cubicBezTo>
                <a:cubicBezTo>
                  <a:pt x="7977353" y="1938314"/>
                  <a:pt x="8199142" y="2669139"/>
                  <a:pt x="8155576" y="3445476"/>
                </a:cubicBezTo>
                <a:close/>
              </a:path>
            </a:pathLst>
          </a:custGeom>
          <a:solidFill>
            <a:srgbClr val="F89E29">
              <a:alpha val="70000"/>
            </a:srgbClr>
          </a:solidFill>
          <a:ln>
            <a:noFill/>
          </a:ln>
        </p:spPr>
        <p:txBody>
          <a:bodyPr vert="horz" wrap="square" lIns="121920" tIns="60960" rIns="121920" bIns="60960" numCol="1" anchor="t" anchorCtr="0" compatLnSpc="1">
            <a:noAutofit/>
          </a:bodyPr>
          <a:lstStyle/>
          <a:p>
            <a:endParaRPr lang="zh-CN" altLang="en-US"/>
          </a:p>
        </p:txBody>
      </p:sp>
      <p:sp>
        <p:nvSpPr>
          <p:cNvPr id="25" name="TextBox 10"/>
          <p:cNvSpPr txBox="1"/>
          <p:nvPr/>
        </p:nvSpPr>
        <p:spPr>
          <a:xfrm>
            <a:off x="491572" y="6154721"/>
            <a:ext cx="5925658" cy="769441"/>
          </a:xfrm>
          <a:prstGeom prst="rect">
            <a:avLst/>
          </a:prstGeom>
          <a:noFill/>
        </p:spPr>
        <p:txBody>
          <a:bodyPr wrap="square" rtlCol="0">
            <a:spAutoFit/>
          </a:bodyPr>
          <a:lstStyle/>
          <a:p>
            <a:r>
              <a:rPr lang="zh-CN" altLang="en-US" sz="4400" dirty="0">
                <a:latin typeface="华文细黑" panose="02010600040101010101" pitchFamily="2" charset="-122"/>
                <a:ea typeface="华文细黑" panose="02010600040101010101" pitchFamily="2" charset="-122"/>
              </a:rPr>
              <a:t>具体岗位</a:t>
            </a:r>
          </a:p>
        </p:txBody>
      </p:sp>
      <p:sp>
        <p:nvSpPr>
          <p:cNvPr id="31" name="任意多边形 30"/>
          <p:cNvSpPr/>
          <p:nvPr/>
        </p:nvSpPr>
        <p:spPr bwMode="auto">
          <a:xfrm rot="11094828">
            <a:off x="760579" y="-474795"/>
            <a:ext cx="10933261" cy="5671393"/>
          </a:xfrm>
          <a:custGeom>
            <a:avLst/>
            <a:gdLst>
              <a:gd name="connsiteX0" fmla="*/ 8147754 w 8160895"/>
              <a:gd name="connsiteY0" fmla="*/ 3538645 h 4233288"/>
              <a:gd name="connsiteX1" fmla="*/ 67962 w 8160895"/>
              <a:gd name="connsiteY1" fmla="*/ 4233288 h 4233288"/>
              <a:gd name="connsiteX2" fmla="*/ 51982 w 8160895"/>
              <a:gd name="connsiteY2" fmla="*/ 4145960 h 4233288"/>
              <a:gd name="connsiteX3" fmla="*/ 0 w 8160895"/>
              <a:gd name="connsiteY3" fmla="*/ 3447455 h 4233288"/>
              <a:gd name="connsiteX4" fmla="*/ 309800 w 8160895"/>
              <a:gd name="connsiteY4" fmla="*/ 1871475 h 4233288"/>
              <a:gd name="connsiteX5" fmla="*/ 408373 w 8160895"/>
              <a:gd name="connsiteY5" fmla="*/ 1674478 h 4233288"/>
              <a:gd name="connsiteX6" fmla="*/ 816746 w 8160895"/>
              <a:gd name="connsiteY6" fmla="*/ 1111628 h 4233288"/>
              <a:gd name="connsiteX7" fmla="*/ 2478401 w 8160895"/>
              <a:gd name="connsiteY7" fmla="*/ 196997 h 4233288"/>
              <a:gd name="connsiteX8" fmla="*/ 3689438 w 8160895"/>
              <a:gd name="connsiteY8" fmla="*/ 14071 h 4233288"/>
              <a:gd name="connsiteX9" fmla="*/ 4069647 w 8160895"/>
              <a:gd name="connsiteY9" fmla="*/ 0 h 4233288"/>
              <a:gd name="connsiteX10" fmla="*/ 4590675 w 8160895"/>
              <a:gd name="connsiteY10" fmla="*/ 28142 h 4233288"/>
              <a:gd name="connsiteX11" fmla="*/ 4604757 w 8160895"/>
              <a:gd name="connsiteY11" fmla="*/ 28142 h 4233288"/>
              <a:gd name="connsiteX12" fmla="*/ 5998857 w 8160895"/>
              <a:gd name="connsiteY12" fmla="*/ 351781 h 4233288"/>
              <a:gd name="connsiteX13" fmla="*/ 7407040 w 8160895"/>
              <a:gd name="connsiteY13" fmla="*/ 1294554 h 4233288"/>
              <a:gd name="connsiteX14" fmla="*/ 8155576 w 8160895"/>
              <a:gd name="connsiteY14" fmla="*/ 3445476 h 4233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160895" h="4233288">
                <a:moveTo>
                  <a:pt x="8147754" y="3538645"/>
                </a:moveTo>
                <a:lnTo>
                  <a:pt x="67962" y="4233288"/>
                </a:lnTo>
                <a:lnTo>
                  <a:pt x="51982" y="4145960"/>
                </a:lnTo>
                <a:cubicBezTo>
                  <a:pt x="17822" y="3924998"/>
                  <a:pt x="-1" y="3690184"/>
                  <a:pt x="0" y="3447455"/>
                </a:cubicBezTo>
                <a:cubicBezTo>
                  <a:pt x="0" y="2842391"/>
                  <a:pt x="112654" y="2293613"/>
                  <a:pt x="309800" y="1871475"/>
                </a:cubicBezTo>
                <a:cubicBezTo>
                  <a:pt x="337964" y="1801119"/>
                  <a:pt x="366127" y="1744834"/>
                  <a:pt x="408373" y="1674478"/>
                </a:cubicBezTo>
                <a:cubicBezTo>
                  <a:pt x="521028" y="1463409"/>
                  <a:pt x="661846" y="1280483"/>
                  <a:pt x="816746" y="1111628"/>
                </a:cubicBezTo>
                <a:cubicBezTo>
                  <a:pt x="1070219" y="759847"/>
                  <a:pt x="1703901" y="408066"/>
                  <a:pt x="2478401" y="196997"/>
                </a:cubicBezTo>
                <a:cubicBezTo>
                  <a:pt x="2914938" y="70356"/>
                  <a:pt x="3337392" y="14071"/>
                  <a:pt x="3689438" y="14071"/>
                </a:cubicBezTo>
                <a:cubicBezTo>
                  <a:pt x="3816174" y="14071"/>
                  <a:pt x="3942910" y="0"/>
                  <a:pt x="4069647" y="0"/>
                </a:cubicBezTo>
                <a:cubicBezTo>
                  <a:pt x="4266792" y="0"/>
                  <a:pt x="4435775" y="14071"/>
                  <a:pt x="4590675" y="28142"/>
                </a:cubicBezTo>
                <a:cubicBezTo>
                  <a:pt x="4604757" y="28142"/>
                  <a:pt x="4604757" y="28142"/>
                  <a:pt x="4604757" y="28142"/>
                </a:cubicBezTo>
                <a:cubicBezTo>
                  <a:pt x="5083538" y="70356"/>
                  <a:pt x="5548238" y="168855"/>
                  <a:pt x="5998857" y="351781"/>
                </a:cubicBezTo>
                <a:cubicBezTo>
                  <a:pt x="6533966" y="562850"/>
                  <a:pt x="7012748" y="858346"/>
                  <a:pt x="7407040" y="1294554"/>
                </a:cubicBezTo>
                <a:cubicBezTo>
                  <a:pt x="7977353" y="1938314"/>
                  <a:pt x="8199142" y="2669139"/>
                  <a:pt x="8155576" y="3445476"/>
                </a:cubicBezTo>
                <a:close/>
              </a:path>
            </a:pathLst>
          </a:custGeom>
          <a:solidFill>
            <a:srgbClr val="F89E29">
              <a:alpha val="70000"/>
            </a:srgbClr>
          </a:solidFill>
          <a:ln>
            <a:noFill/>
          </a:ln>
        </p:spPr>
        <p:txBody>
          <a:bodyPr vert="horz" wrap="square" lIns="121920" tIns="60960" rIns="121920" bIns="60960" numCol="1" anchor="t" anchorCtr="0" compatLnSpc="1">
            <a:noAutofit/>
          </a:bodyPr>
          <a:lstStyle/>
          <a:p>
            <a:endParaRPr lang="zh-CN" altLang="en-US"/>
          </a:p>
        </p:txBody>
      </p:sp>
      <p:sp>
        <p:nvSpPr>
          <p:cNvPr id="40" name="矩形 39"/>
          <p:cNvSpPr/>
          <p:nvPr/>
        </p:nvSpPr>
        <p:spPr>
          <a:xfrm>
            <a:off x="3335693" y="2883674"/>
            <a:ext cx="7080787" cy="426399"/>
          </a:xfrm>
          <a:prstGeom prst="rect">
            <a:avLst/>
          </a:prstGeom>
        </p:spPr>
        <p:txBody>
          <a:bodyPr wrap="square">
            <a:spAutoFit/>
          </a:bodyPr>
          <a:lstStyle/>
          <a:p>
            <a:pPr algn="just">
              <a:lnSpc>
                <a:spcPct val="110000"/>
              </a:lnSpc>
            </a:pPr>
            <a:endParaRPr lang="zh-CN" altLang="en-US" sz="2135" dirty="0">
              <a:solidFill>
                <a:schemeClr val="bg1"/>
              </a:solidFill>
              <a:latin typeface="华文细黑" panose="02010600040101010101" pitchFamily="2" charset="-122"/>
              <a:ea typeface="华文细黑" panose="02010600040101010101" pitchFamily="2" charset="-122"/>
            </a:endParaRPr>
          </a:p>
        </p:txBody>
      </p:sp>
      <p:graphicFrame>
        <p:nvGraphicFramePr>
          <p:cNvPr id="2" name="表格 1"/>
          <p:cNvGraphicFramePr>
            <a:graphicFrameLocks noGrp="1"/>
          </p:cNvGraphicFramePr>
          <p:nvPr/>
        </p:nvGraphicFramePr>
        <p:xfrm>
          <a:off x="137676" y="773705"/>
          <a:ext cx="11898984" cy="5352430"/>
        </p:xfrm>
        <a:graphic>
          <a:graphicData uri="http://schemas.openxmlformats.org/drawingml/2006/table">
            <a:tbl>
              <a:tblPr firstRow="1" firstCol="1" bandRow="1">
                <a:tableStyleId>{5C22544A-7EE6-4342-B048-85BDC9FD1C3A}</a:tableStyleId>
              </a:tblPr>
              <a:tblGrid>
                <a:gridCol w="3387986">
                  <a:extLst>
                    <a:ext uri="{9D8B030D-6E8A-4147-A177-3AD203B41FA5}">
                      <a16:colId xmlns:a16="http://schemas.microsoft.com/office/drawing/2014/main" val="20000"/>
                    </a:ext>
                  </a:extLst>
                </a:gridCol>
                <a:gridCol w="3387986">
                  <a:extLst>
                    <a:ext uri="{9D8B030D-6E8A-4147-A177-3AD203B41FA5}">
                      <a16:colId xmlns:a16="http://schemas.microsoft.com/office/drawing/2014/main" val="20001"/>
                    </a:ext>
                  </a:extLst>
                </a:gridCol>
                <a:gridCol w="5123012">
                  <a:extLst>
                    <a:ext uri="{9D8B030D-6E8A-4147-A177-3AD203B41FA5}">
                      <a16:colId xmlns:a16="http://schemas.microsoft.com/office/drawing/2014/main" val="20002"/>
                    </a:ext>
                  </a:extLst>
                </a:gridCol>
              </a:tblGrid>
              <a:tr h="620544">
                <a:tc>
                  <a:txBody>
                    <a:bodyPr/>
                    <a:lstStyle/>
                    <a:p>
                      <a:pPr marL="0" algn="ctr" defTabSz="1218565" rtl="0" eaLnBrk="1" latinLnBrk="1" hangingPunct="1">
                        <a:lnSpc>
                          <a:spcPts val="2100"/>
                        </a:lnSpc>
                        <a:spcAft>
                          <a:spcPts val="0"/>
                        </a:spcAft>
                      </a:pPr>
                      <a:r>
                        <a:rPr lang="zh-CN" altLang="en-US" sz="2800" b="1" kern="0" dirty="0">
                          <a:solidFill>
                            <a:schemeClr val="tx1"/>
                          </a:solidFill>
                          <a:effectLst/>
                          <a:latin typeface="+mn-lt"/>
                          <a:ea typeface="+mn-ea"/>
                          <a:cs typeface="+mn-cs"/>
                        </a:rPr>
                        <a:t>宿管委员会</a:t>
                      </a: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1218565" rtl="0" eaLnBrk="1" latinLnBrk="1" hangingPunct="1">
                        <a:lnSpc>
                          <a:spcPts val="2100"/>
                        </a:lnSpc>
                        <a:spcAft>
                          <a:spcPts val="0"/>
                        </a:spcAft>
                      </a:pPr>
                      <a:r>
                        <a:rPr lang="zh-CN" altLang="en-US" sz="2800" b="1" kern="0" dirty="0">
                          <a:solidFill>
                            <a:schemeClr val="tx1"/>
                          </a:solidFill>
                          <a:effectLst/>
                          <a:latin typeface="+mn-lt"/>
                          <a:ea typeface="+mn-ea"/>
                          <a:cs typeface="+mn-cs"/>
                        </a:rPr>
                        <a:t>层长（服务型）</a:t>
                      </a: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1218565" rtl="0" eaLnBrk="1" latinLnBrk="1" hangingPunct="1">
                        <a:lnSpc>
                          <a:spcPts val="2100"/>
                        </a:lnSpc>
                        <a:spcAft>
                          <a:spcPts val="0"/>
                        </a:spcAft>
                      </a:pPr>
                      <a:r>
                        <a:rPr lang="zh-CN" altLang="en-US" sz="2800" b="1" kern="0">
                          <a:solidFill>
                            <a:schemeClr val="tx1"/>
                          </a:solidFill>
                          <a:effectLst/>
                          <a:latin typeface="+mn-lt"/>
                          <a:ea typeface="+mn-ea"/>
                          <a:cs typeface="+mn-cs"/>
                        </a:rPr>
                        <a:t>服务、建设、管理宿舍</a:t>
                      </a: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20544">
                <a:tc>
                  <a:txBody>
                    <a:bodyPr/>
                    <a:lstStyle/>
                    <a:p>
                      <a:pPr marL="0" algn="ctr" defTabSz="1218565" rtl="0" eaLnBrk="1" latinLnBrk="1" hangingPunct="1">
                        <a:lnSpc>
                          <a:spcPts val="2100"/>
                        </a:lnSpc>
                        <a:spcAft>
                          <a:spcPts val="0"/>
                        </a:spcAft>
                      </a:pPr>
                      <a:r>
                        <a:rPr lang="zh-CN" altLang="en-US" sz="2800" b="1" kern="0">
                          <a:solidFill>
                            <a:schemeClr val="tx1"/>
                          </a:solidFill>
                          <a:effectLst/>
                          <a:latin typeface="+mn-lt"/>
                          <a:ea typeface="+mn-ea"/>
                          <a:cs typeface="+mn-cs"/>
                        </a:rPr>
                        <a:t>图书馆</a:t>
                      </a: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1218565" rtl="0" eaLnBrk="1" latinLnBrk="1" hangingPunct="1">
                        <a:lnSpc>
                          <a:spcPts val="2100"/>
                        </a:lnSpc>
                        <a:spcAft>
                          <a:spcPts val="0"/>
                        </a:spcAft>
                      </a:pPr>
                      <a:r>
                        <a:rPr lang="zh-CN" altLang="en-US" sz="2800" b="1" kern="0">
                          <a:solidFill>
                            <a:schemeClr val="tx1"/>
                          </a:solidFill>
                          <a:effectLst/>
                          <a:latin typeface="+mn-lt"/>
                          <a:ea typeface="+mn-ea"/>
                          <a:cs typeface="+mn-cs"/>
                        </a:rPr>
                        <a:t>图书管理（服务型）</a:t>
                      </a: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1218565" rtl="0" eaLnBrk="1" latinLnBrk="1" hangingPunct="1">
                        <a:lnSpc>
                          <a:spcPts val="2100"/>
                        </a:lnSpc>
                        <a:spcAft>
                          <a:spcPts val="0"/>
                        </a:spcAft>
                      </a:pPr>
                      <a:r>
                        <a:rPr lang="zh-CN" altLang="en-US" sz="2800" b="1" kern="0">
                          <a:solidFill>
                            <a:schemeClr val="tx1"/>
                          </a:solidFill>
                          <a:effectLst/>
                          <a:latin typeface="+mn-lt"/>
                          <a:ea typeface="+mn-ea"/>
                          <a:cs typeface="+mn-cs"/>
                        </a:rPr>
                        <a:t>图书上架整架</a:t>
                      </a: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629166">
                <a:tc>
                  <a:txBody>
                    <a:bodyPr/>
                    <a:lstStyle/>
                    <a:p>
                      <a:pPr marL="0" algn="ctr" defTabSz="1218565" rtl="0" eaLnBrk="1" latinLnBrk="1" hangingPunct="1">
                        <a:lnSpc>
                          <a:spcPts val="2100"/>
                        </a:lnSpc>
                        <a:spcAft>
                          <a:spcPts val="0"/>
                        </a:spcAft>
                      </a:pPr>
                      <a:r>
                        <a:rPr lang="zh-CN" altLang="en-US" sz="2800" b="1" kern="0" dirty="0">
                          <a:solidFill>
                            <a:schemeClr val="tx1"/>
                          </a:solidFill>
                          <a:effectLst/>
                          <a:latin typeface="+mn-lt"/>
                          <a:ea typeface="+mn-ea"/>
                          <a:cs typeface="+mn-cs"/>
                        </a:rPr>
                        <a:t>文明使者体校分队</a:t>
                      </a: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1218565" rtl="0" eaLnBrk="1" latinLnBrk="1" hangingPunct="1">
                        <a:lnSpc>
                          <a:spcPts val="2100"/>
                        </a:lnSpc>
                        <a:spcAft>
                          <a:spcPts val="0"/>
                        </a:spcAft>
                      </a:pPr>
                      <a:r>
                        <a:rPr lang="zh-CN" altLang="en-US" sz="2800" b="1" kern="0" dirty="0">
                          <a:solidFill>
                            <a:schemeClr val="tx1"/>
                          </a:solidFill>
                          <a:effectLst/>
                          <a:latin typeface="+mn-lt"/>
                          <a:ea typeface="+mn-ea"/>
                          <a:cs typeface="+mn-cs"/>
                        </a:rPr>
                        <a:t>队员（服务型）</a:t>
                      </a: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1218565" rtl="0" eaLnBrk="1" latinLnBrk="1" hangingPunct="1">
                        <a:lnSpc>
                          <a:spcPts val="2100"/>
                        </a:lnSpc>
                        <a:spcAft>
                          <a:spcPts val="0"/>
                        </a:spcAft>
                      </a:pPr>
                      <a:r>
                        <a:rPr lang="zh-CN" altLang="en-US" sz="2800" b="1" kern="0" dirty="0">
                          <a:solidFill>
                            <a:schemeClr val="tx1"/>
                          </a:solidFill>
                          <a:effectLst/>
                          <a:latin typeface="+mn-lt"/>
                          <a:ea typeface="+mn-ea"/>
                          <a:cs typeface="+mn-cs"/>
                        </a:rPr>
                        <a:t>负责管理协调队伍的运作；</a:t>
                      </a:r>
                      <a:endParaRPr lang="en-US" altLang="zh-CN" sz="2800" b="1" kern="0" dirty="0">
                        <a:solidFill>
                          <a:schemeClr val="tx1"/>
                        </a:solidFill>
                        <a:effectLst/>
                        <a:latin typeface="+mn-lt"/>
                        <a:ea typeface="+mn-ea"/>
                        <a:cs typeface="+mn-cs"/>
                      </a:endParaRPr>
                    </a:p>
                    <a:p>
                      <a:pPr marL="0" algn="ctr" defTabSz="1218565" rtl="0" eaLnBrk="1" latinLnBrk="1" hangingPunct="1">
                        <a:lnSpc>
                          <a:spcPts val="2100"/>
                        </a:lnSpc>
                        <a:spcAft>
                          <a:spcPts val="0"/>
                        </a:spcAft>
                      </a:pPr>
                      <a:endParaRPr lang="en-US" altLang="zh-CN" sz="2800" b="1" kern="0" dirty="0">
                        <a:solidFill>
                          <a:schemeClr val="tx1"/>
                        </a:solidFill>
                        <a:effectLst/>
                        <a:latin typeface="+mn-lt"/>
                        <a:ea typeface="+mn-ea"/>
                        <a:cs typeface="+mn-cs"/>
                      </a:endParaRPr>
                    </a:p>
                    <a:p>
                      <a:pPr marL="0" algn="ctr" defTabSz="1218565" rtl="0" eaLnBrk="1" latinLnBrk="1" hangingPunct="1">
                        <a:lnSpc>
                          <a:spcPts val="2100"/>
                        </a:lnSpc>
                        <a:spcAft>
                          <a:spcPts val="0"/>
                        </a:spcAft>
                      </a:pPr>
                      <a:r>
                        <a:rPr lang="zh-CN" altLang="en-US" sz="2800" b="1" kern="0" dirty="0">
                          <a:solidFill>
                            <a:schemeClr val="tx1"/>
                          </a:solidFill>
                          <a:effectLst/>
                          <a:latin typeface="+mn-lt"/>
                          <a:ea typeface="+mn-ea"/>
                          <a:cs typeface="+mn-cs"/>
                        </a:rPr>
                        <a:t>负责配合与处理日常升国旗</a:t>
                      </a:r>
                      <a:endParaRPr lang="en-US" altLang="zh-CN" sz="2800" b="1" kern="0" dirty="0">
                        <a:solidFill>
                          <a:schemeClr val="tx1"/>
                        </a:solidFill>
                        <a:effectLst/>
                        <a:latin typeface="+mn-lt"/>
                        <a:ea typeface="+mn-ea"/>
                        <a:cs typeface="+mn-cs"/>
                      </a:endParaRPr>
                    </a:p>
                    <a:p>
                      <a:pPr marL="0" algn="ctr" defTabSz="1218565" rtl="0" eaLnBrk="1" latinLnBrk="1" hangingPunct="1">
                        <a:lnSpc>
                          <a:spcPts val="2100"/>
                        </a:lnSpc>
                        <a:spcAft>
                          <a:spcPts val="0"/>
                        </a:spcAft>
                      </a:pPr>
                      <a:endParaRPr lang="en-US" altLang="zh-CN" sz="2800" b="1" kern="0" dirty="0">
                        <a:solidFill>
                          <a:schemeClr val="tx1"/>
                        </a:solidFill>
                        <a:effectLst/>
                        <a:latin typeface="+mn-lt"/>
                        <a:ea typeface="+mn-ea"/>
                        <a:cs typeface="+mn-cs"/>
                      </a:endParaRPr>
                    </a:p>
                    <a:p>
                      <a:pPr marL="0" algn="ctr" defTabSz="1218565" rtl="0" eaLnBrk="1" latinLnBrk="1" hangingPunct="1">
                        <a:lnSpc>
                          <a:spcPts val="2100"/>
                        </a:lnSpc>
                        <a:spcAft>
                          <a:spcPts val="0"/>
                        </a:spcAft>
                      </a:pPr>
                      <a:r>
                        <a:rPr lang="zh-CN" altLang="en-US" sz="2800" b="1" kern="0" dirty="0">
                          <a:solidFill>
                            <a:schemeClr val="tx1"/>
                          </a:solidFill>
                          <a:effectLst/>
                          <a:latin typeface="+mn-lt"/>
                          <a:ea typeface="+mn-ea"/>
                          <a:cs typeface="+mn-cs"/>
                        </a:rPr>
                        <a:t>和执勤</a:t>
                      </a: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620544">
                <a:tc>
                  <a:txBody>
                    <a:bodyPr/>
                    <a:lstStyle/>
                    <a:p>
                      <a:pPr marL="0" algn="ctr" defTabSz="1218565" rtl="0" eaLnBrk="1" latinLnBrk="1" hangingPunct="1">
                        <a:lnSpc>
                          <a:spcPts val="2100"/>
                        </a:lnSpc>
                        <a:spcAft>
                          <a:spcPts val="0"/>
                        </a:spcAft>
                      </a:pPr>
                      <a:r>
                        <a:rPr lang="zh-CN" altLang="en-US" sz="2800" b="1" kern="0">
                          <a:solidFill>
                            <a:schemeClr val="tx1"/>
                          </a:solidFill>
                          <a:effectLst/>
                          <a:latin typeface="+mn-lt"/>
                          <a:ea typeface="+mn-ea"/>
                          <a:cs typeface="+mn-cs"/>
                        </a:rPr>
                        <a:t>附校办</a:t>
                      </a: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1218565" rtl="0" eaLnBrk="1" latinLnBrk="1" hangingPunct="1">
                        <a:lnSpc>
                          <a:spcPts val="2100"/>
                        </a:lnSpc>
                        <a:spcAft>
                          <a:spcPts val="0"/>
                        </a:spcAft>
                      </a:pPr>
                      <a:r>
                        <a:rPr lang="zh-CN" altLang="en-US" sz="2800" b="1" kern="0" dirty="0">
                          <a:solidFill>
                            <a:schemeClr val="tx1"/>
                          </a:solidFill>
                          <a:effectLst/>
                          <a:latin typeface="+mn-lt"/>
                          <a:ea typeface="+mn-ea"/>
                          <a:cs typeface="+mn-cs"/>
                        </a:rPr>
                        <a:t>学生助理（服务型）</a:t>
                      </a: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1218565" rtl="0" eaLnBrk="1" latinLnBrk="1" hangingPunct="1">
                        <a:lnSpc>
                          <a:spcPts val="2100"/>
                        </a:lnSpc>
                        <a:spcAft>
                          <a:spcPts val="0"/>
                        </a:spcAft>
                      </a:pPr>
                      <a:r>
                        <a:rPr lang="zh-CN" altLang="en-US" sz="2800" b="1" kern="0">
                          <a:solidFill>
                            <a:schemeClr val="tx1"/>
                          </a:solidFill>
                          <a:effectLst/>
                          <a:latin typeface="+mn-lt"/>
                          <a:ea typeface="+mn-ea"/>
                          <a:cs typeface="+mn-cs"/>
                        </a:rPr>
                        <a:t>协助老师处理日常工作</a:t>
                      </a: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620544">
                <a:tc>
                  <a:txBody>
                    <a:bodyPr/>
                    <a:lstStyle/>
                    <a:p>
                      <a:pPr marL="0" algn="ctr" defTabSz="1218565" rtl="0" eaLnBrk="1" latinLnBrk="1" hangingPunct="1">
                        <a:lnSpc>
                          <a:spcPts val="2100"/>
                        </a:lnSpc>
                        <a:spcAft>
                          <a:spcPts val="0"/>
                        </a:spcAft>
                      </a:pPr>
                      <a:r>
                        <a:rPr lang="zh-CN" altLang="en-US" sz="2800" b="1" kern="0">
                          <a:solidFill>
                            <a:schemeClr val="tx1"/>
                          </a:solidFill>
                          <a:effectLst/>
                          <a:latin typeface="+mn-lt"/>
                          <a:ea typeface="+mn-ea"/>
                          <a:cs typeface="+mn-cs"/>
                        </a:rPr>
                        <a:t>固定资产处</a:t>
                      </a: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1218565" rtl="0" eaLnBrk="1" latinLnBrk="1" hangingPunct="1">
                        <a:lnSpc>
                          <a:spcPts val="2100"/>
                        </a:lnSpc>
                        <a:spcAft>
                          <a:spcPts val="0"/>
                        </a:spcAft>
                      </a:pPr>
                      <a:r>
                        <a:rPr lang="zh-CN" altLang="en-US" sz="2800" b="1" kern="0" dirty="0">
                          <a:solidFill>
                            <a:schemeClr val="tx1"/>
                          </a:solidFill>
                          <a:effectLst/>
                          <a:latin typeface="+mn-lt"/>
                          <a:ea typeface="+mn-ea"/>
                          <a:cs typeface="+mn-cs"/>
                        </a:rPr>
                        <a:t>学生助理（服务型）</a:t>
                      </a: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1218565" rtl="0" eaLnBrk="1" latinLnBrk="1" hangingPunct="1">
                        <a:lnSpc>
                          <a:spcPts val="2100"/>
                        </a:lnSpc>
                        <a:spcAft>
                          <a:spcPts val="0"/>
                        </a:spcAft>
                      </a:pPr>
                      <a:r>
                        <a:rPr lang="zh-CN" altLang="en-US" sz="2800" b="1" kern="0">
                          <a:solidFill>
                            <a:schemeClr val="tx1"/>
                          </a:solidFill>
                          <a:effectLst/>
                          <a:latin typeface="+mn-lt"/>
                          <a:ea typeface="+mn-ea"/>
                          <a:cs typeface="+mn-cs"/>
                        </a:rPr>
                        <a:t>协助老师处理日常工作</a:t>
                      </a: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620544">
                <a:tc>
                  <a:txBody>
                    <a:bodyPr/>
                    <a:lstStyle/>
                    <a:p>
                      <a:pPr marL="0" algn="ctr" defTabSz="1218565" rtl="0" eaLnBrk="1" latinLnBrk="1" hangingPunct="1">
                        <a:lnSpc>
                          <a:spcPts val="2100"/>
                        </a:lnSpc>
                        <a:spcAft>
                          <a:spcPts val="0"/>
                        </a:spcAft>
                      </a:pPr>
                      <a:r>
                        <a:rPr lang="zh-CN" altLang="en-US" sz="2800" b="1" kern="0">
                          <a:solidFill>
                            <a:schemeClr val="tx1"/>
                          </a:solidFill>
                          <a:effectLst/>
                          <a:latin typeface="+mn-lt"/>
                          <a:ea typeface="+mn-ea"/>
                          <a:cs typeface="+mn-cs"/>
                        </a:rPr>
                        <a:t>党委办公室</a:t>
                      </a: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1218565" rtl="0" eaLnBrk="1" latinLnBrk="1" hangingPunct="1">
                        <a:lnSpc>
                          <a:spcPts val="2100"/>
                        </a:lnSpc>
                        <a:spcAft>
                          <a:spcPts val="0"/>
                        </a:spcAft>
                      </a:pPr>
                      <a:r>
                        <a:rPr lang="zh-CN" altLang="en-US" sz="2800" b="1" kern="0" dirty="0">
                          <a:solidFill>
                            <a:schemeClr val="tx1"/>
                          </a:solidFill>
                          <a:effectLst/>
                          <a:latin typeface="+mn-lt"/>
                          <a:ea typeface="+mn-ea"/>
                          <a:cs typeface="+mn-cs"/>
                        </a:rPr>
                        <a:t>学生助理（技术型）</a:t>
                      </a: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1218565" rtl="0" eaLnBrk="1" latinLnBrk="1" hangingPunct="1">
                        <a:lnSpc>
                          <a:spcPts val="2100"/>
                        </a:lnSpc>
                        <a:spcAft>
                          <a:spcPts val="0"/>
                        </a:spcAft>
                      </a:pPr>
                      <a:r>
                        <a:rPr lang="en-US" sz="2800" b="1" kern="0" dirty="0">
                          <a:solidFill>
                            <a:schemeClr val="tx1"/>
                          </a:solidFill>
                          <a:effectLst/>
                          <a:latin typeface="+mn-lt"/>
                          <a:ea typeface="+mn-ea"/>
                          <a:cs typeface="+mn-cs"/>
                        </a:rPr>
                        <a:t>​</a:t>
                      </a:r>
                      <a:r>
                        <a:rPr lang="zh-CN" altLang="en-US" sz="2800" b="1" kern="0" dirty="0">
                          <a:solidFill>
                            <a:schemeClr val="tx1"/>
                          </a:solidFill>
                          <a:effectLst/>
                          <a:latin typeface="+mn-lt"/>
                          <a:ea typeface="+mn-ea"/>
                          <a:cs typeface="+mn-cs"/>
                        </a:rPr>
                        <a:t>网站维护</a:t>
                      </a: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620544">
                <a:tc>
                  <a:txBody>
                    <a:bodyPr/>
                    <a:lstStyle/>
                    <a:p>
                      <a:pPr marL="0" algn="ctr" defTabSz="1218565" rtl="0" eaLnBrk="1" latinLnBrk="1" hangingPunct="1">
                        <a:lnSpc>
                          <a:spcPts val="2100"/>
                        </a:lnSpc>
                        <a:spcAft>
                          <a:spcPts val="0"/>
                        </a:spcAft>
                      </a:pPr>
                      <a:r>
                        <a:rPr lang="zh-CN" altLang="en-US" sz="2800" b="1" kern="0" dirty="0">
                          <a:solidFill>
                            <a:schemeClr val="tx1"/>
                          </a:solidFill>
                          <a:effectLst/>
                          <a:latin typeface="+mn-lt"/>
                          <a:ea typeface="+mn-ea"/>
                          <a:cs typeface="+mn-cs"/>
                        </a:rPr>
                        <a:t>人事部</a:t>
                      </a: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1218565" rtl="0" eaLnBrk="1" latinLnBrk="1" hangingPunct="1">
                        <a:lnSpc>
                          <a:spcPts val="2100"/>
                        </a:lnSpc>
                        <a:spcAft>
                          <a:spcPts val="0"/>
                        </a:spcAft>
                      </a:pPr>
                      <a:r>
                        <a:rPr lang="zh-CN" altLang="en-US" sz="2800" b="1" kern="0" dirty="0">
                          <a:solidFill>
                            <a:schemeClr val="tx1"/>
                          </a:solidFill>
                          <a:effectLst/>
                          <a:latin typeface="+mn-lt"/>
                          <a:ea typeface="+mn-ea"/>
                          <a:cs typeface="+mn-cs"/>
                        </a:rPr>
                        <a:t>学生助理（服务型）</a:t>
                      </a: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1218565" rtl="0" eaLnBrk="1" latinLnBrk="1" hangingPunct="1">
                        <a:lnSpc>
                          <a:spcPts val="2100"/>
                        </a:lnSpc>
                        <a:spcAft>
                          <a:spcPts val="0"/>
                        </a:spcAft>
                      </a:pPr>
                      <a:r>
                        <a:rPr lang="zh-CN" altLang="en-US" sz="2800" b="1" kern="0" dirty="0">
                          <a:solidFill>
                            <a:schemeClr val="tx1"/>
                          </a:solidFill>
                          <a:effectLst/>
                          <a:latin typeface="+mn-lt"/>
                          <a:ea typeface="+mn-ea"/>
                          <a:cs typeface="+mn-cs"/>
                        </a:rPr>
                        <a:t>协助老师处理日常工作</a:t>
                      </a: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anim calcmode="lin" valueType="num">
                                      <p:cBhvr>
                                        <p:cTn id="8" dur="1000" fill="hold"/>
                                        <p:tgtEl>
                                          <p:spTgt spid="31"/>
                                        </p:tgtEl>
                                        <p:attrNameLst>
                                          <p:attrName>ppt_x</p:attrName>
                                        </p:attrNameLst>
                                      </p:cBhvr>
                                      <p:tavLst>
                                        <p:tav tm="0">
                                          <p:val>
                                            <p:strVal val="#ppt_x"/>
                                          </p:val>
                                        </p:tav>
                                        <p:tav tm="100000">
                                          <p:val>
                                            <p:strVal val="#ppt_x"/>
                                          </p:val>
                                        </p:tav>
                                      </p:tavLst>
                                    </p:anim>
                                    <p:anim calcmode="lin" valueType="num">
                                      <p:cBhvr>
                                        <p:cTn id="9" dur="1000" fill="hold"/>
                                        <p:tgtEl>
                                          <p:spTgt spid="31"/>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1000"/>
                                        <p:tgtEl>
                                          <p:spTgt spid="23"/>
                                        </p:tgtEl>
                                      </p:cBhvr>
                                    </p:animEffect>
                                    <p:anim calcmode="lin" valueType="num">
                                      <p:cBhvr>
                                        <p:cTn id="13" dur="1000" fill="hold"/>
                                        <p:tgtEl>
                                          <p:spTgt spid="23"/>
                                        </p:tgtEl>
                                        <p:attrNameLst>
                                          <p:attrName>ppt_x</p:attrName>
                                        </p:attrNameLst>
                                      </p:cBhvr>
                                      <p:tavLst>
                                        <p:tav tm="0">
                                          <p:val>
                                            <p:strVal val="#ppt_x"/>
                                          </p:val>
                                        </p:tav>
                                        <p:tav tm="100000">
                                          <p:val>
                                            <p:strVal val="#ppt_x"/>
                                          </p:val>
                                        </p:tav>
                                      </p:tavLst>
                                    </p:anim>
                                    <p:anim calcmode="lin" valueType="num">
                                      <p:cBhvr>
                                        <p:cTn id="14"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3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5"/>
          <p:cNvSpPr/>
          <p:nvPr/>
        </p:nvSpPr>
        <p:spPr bwMode="auto">
          <a:xfrm rot="9502714">
            <a:off x="1472129" y="1824575"/>
            <a:ext cx="1724071" cy="165269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F89E29"/>
          </a:solidFill>
          <a:ln>
            <a:noFill/>
          </a:ln>
        </p:spPr>
        <p:txBody>
          <a:bodyPr vert="horz" wrap="square" lIns="121920" tIns="60960" rIns="121920" bIns="60960" numCol="1" anchor="t" anchorCtr="0" compatLnSpc="1"/>
          <a:lstStyle/>
          <a:p>
            <a:endParaRPr lang="zh-CN" altLang="en-US"/>
          </a:p>
        </p:txBody>
      </p:sp>
      <p:sp>
        <p:nvSpPr>
          <p:cNvPr id="18" name="Freeform 5"/>
          <p:cNvSpPr/>
          <p:nvPr/>
        </p:nvSpPr>
        <p:spPr bwMode="auto">
          <a:xfrm rot="17952227">
            <a:off x="5292185" y="1838091"/>
            <a:ext cx="1724071" cy="165269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5EABE6"/>
          </a:solidFill>
          <a:ln>
            <a:noFill/>
          </a:ln>
        </p:spPr>
        <p:txBody>
          <a:bodyPr vert="horz" wrap="square" lIns="121920" tIns="60960" rIns="121920" bIns="60960" numCol="1" anchor="t" anchorCtr="0" compatLnSpc="1"/>
          <a:lstStyle/>
          <a:p>
            <a:endParaRPr lang="zh-CN" altLang="en-US"/>
          </a:p>
        </p:txBody>
      </p:sp>
      <p:sp>
        <p:nvSpPr>
          <p:cNvPr id="19" name="Freeform 5"/>
          <p:cNvSpPr/>
          <p:nvPr/>
        </p:nvSpPr>
        <p:spPr bwMode="auto">
          <a:xfrm rot="3526558">
            <a:off x="8787749" y="1940176"/>
            <a:ext cx="1724071" cy="165269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90C250"/>
          </a:solidFill>
          <a:ln>
            <a:noFill/>
          </a:ln>
        </p:spPr>
        <p:txBody>
          <a:bodyPr vert="horz" wrap="square" lIns="121920" tIns="60960" rIns="121920" bIns="60960" numCol="1" anchor="t" anchorCtr="0" compatLnSpc="1"/>
          <a:lstStyle/>
          <a:p>
            <a:endParaRPr lang="zh-CN" altLang="en-US"/>
          </a:p>
        </p:txBody>
      </p:sp>
      <p:sp>
        <p:nvSpPr>
          <p:cNvPr id="11" name="TextBox 10"/>
          <p:cNvSpPr txBox="1"/>
          <p:nvPr/>
        </p:nvSpPr>
        <p:spPr>
          <a:xfrm>
            <a:off x="3695733" y="189024"/>
            <a:ext cx="4857784" cy="1569660"/>
          </a:xfrm>
          <a:prstGeom prst="rect">
            <a:avLst/>
          </a:prstGeom>
          <a:noFill/>
        </p:spPr>
        <p:txBody>
          <a:bodyPr wrap="square" rtlCol="0">
            <a:spAutoFit/>
          </a:bodyPr>
          <a:lstStyle/>
          <a:p>
            <a:pPr algn="ctr"/>
            <a:r>
              <a:rPr lang="zh-CN" altLang="en-US" sz="4800" b="1" dirty="0">
                <a:latin typeface="宋体" panose="02010600030101010101" pitchFamily="2" charset="-122"/>
                <a:cs typeface="Arial" panose="020B0604020202020204" pitchFamily="34" charset="0"/>
              </a:rPr>
              <a:t>国家奖学金</a:t>
            </a:r>
            <a:endParaRPr lang="en-US" altLang="zh-CN" sz="4800" b="1" dirty="0">
              <a:latin typeface="宋体" panose="02010600030101010101" pitchFamily="2" charset="-122"/>
              <a:cs typeface="Arial" panose="020B0604020202020204" pitchFamily="34" charset="0"/>
            </a:endParaRPr>
          </a:p>
          <a:p>
            <a:pPr algn="ctr"/>
            <a:r>
              <a:rPr lang="zh-CN" altLang="en-US" sz="4800" b="1" dirty="0">
                <a:latin typeface="宋体" panose="02010600030101010101" pitchFamily="2" charset="-122"/>
                <a:cs typeface="Arial" panose="020B0604020202020204" pitchFamily="34" charset="0"/>
              </a:rPr>
              <a:t>（</a:t>
            </a:r>
            <a:r>
              <a:rPr lang="en-US" altLang="zh-CN" sz="4800" b="1" dirty="0">
                <a:latin typeface="宋体" panose="02010600030101010101" pitchFamily="2" charset="-122"/>
                <a:cs typeface="Arial" panose="020B0604020202020204" pitchFamily="34" charset="0"/>
              </a:rPr>
              <a:t>9</a:t>
            </a:r>
            <a:r>
              <a:rPr lang="zh-CN" altLang="en-US" sz="4800" b="1" dirty="0">
                <a:latin typeface="宋体" panose="02010600030101010101" pitchFamily="2" charset="-122"/>
                <a:cs typeface="Arial" panose="020B0604020202020204" pitchFamily="34" charset="0"/>
              </a:rPr>
              <a:t>月下旬）</a:t>
            </a:r>
          </a:p>
        </p:txBody>
      </p:sp>
      <p:sp>
        <p:nvSpPr>
          <p:cNvPr id="2" name="矩形 1"/>
          <p:cNvSpPr/>
          <p:nvPr/>
        </p:nvSpPr>
        <p:spPr>
          <a:xfrm>
            <a:off x="1750853" y="2178834"/>
            <a:ext cx="1143262" cy="1011431"/>
          </a:xfrm>
          <a:prstGeom prst="rect">
            <a:avLst/>
          </a:prstGeom>
        </p:spPr>
        <p:txBody>
          <a:bodyPr wrap="none">
            <a:spAutoFit/>
          </a:bodyPr>
          <a:lstStyle/>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申报</a:t>
            </a:r>
            <a:endParaRPr lang="en-US" altLang="zh-CN" sz="3735" b="1" dirty="0">
              <a:solidFill>
                <a:schemeClr val="bg1"/>
              </a:solidFill>
              <a:latin typeface="微软雅黑" panose="020B0503020204020204" pitchFamily="34" charset="-122"/>
              <a:ea typeface="微软雅黑" panose="020B0503020204020204" pitchFamily="34" charset="-122"/>
            </a:endParaRPr>
          </a:p>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对象</a:t>
            </a:r>
          </a:p>
        </p:txBody>
      </p:sp>
      <p:sp>
        <p:nvSpPr>
          <p:cNvPr id="4" name="灯片编号占位符 3"/>
          <p:cNvSpPr>
            <a:spLocks noGrp="1"/>
          </p:cNvSpPr>
          <p:nvPr>
            <p:ph type="sldNum" sz="quarter" idx="12"/>
          </p:nvPr>
        </p:nvSpPr>
        <p:spPr/>
        <p:txBody>
          <a:bodyPr/>
          <a:lstStyle/>
          <a:p>
            <a:pPr>
              <a:defRPr/>
            </a:pPr>
            <a:fld id="{34E96E4C-A786-42C8-98B7-EB52B4851D53}" type="slidenum">
              <a:rPr lang="zh-CN" altLang="en-US" smtClean="0"/>
              <a:t>13</a:t>
            </a:fld>
            <a:endParaRPr lang="zh-CN" altLang="en-US"/>
          </a:p>
        </p:txBody>
      </p:sp>
      <p:sp>
        <p:nvSpPr>
          <p:cNvPr id="20" name="矩形 19"/>
          <p:cNvSpPr/>
          <p:nvPr/>
        </p:nvSpPr>
        <p:spPr>
          <a:xfrm>
            <a:off x="995433" y="3932060"/>
            <a:ext cx="2880320" cy="1384995"/>
          </a:xfrm>
          <a:prstGeom prst="rect">
            <a:avLst/>
          </a:prstGeom>
        </p:spPr>
        <p:txBody>
          <a:bodyPr wrap="square">
            <a:spAutoFit/>
          </a:bodyPr>
          <a:lstStyle/>
          <a:p>
            <a:r>
              <a:rPr lang="zh-CN" altLang="zh-CN" sz="2800" b="1" dirty="0">
                <a:solidFill>
                  <a:srgbClr val="FF0000"/>
                </a:solidFill>
              </a:rPr>
              <a:t>二年级</a:t>
            </a:r>
            <a:r>
              <a:rPr lang="zh-CN" altLang="zh-CN" sz="2800" b="1" dirty="0"/>
              <a:t>以上（含</a:t>
            </a:r>
            <a:endParaRPr lang="en-US" altLang="zh-CN" sz="2800" b="1" dirty="0"/>
          </a:p>
          <a:p>
            <a:endParaRPr lang="en-US" altLang="zh-CN" sz="2800" b="1" dirty="0"/>
          </a:p>
          <a:p>
            <a:r>
              <a:rPr lang="zh-CN" altLang="zh-CN" sz="2800" b="1" dirty="0"/>
              <a:t>二年级）学生</a:t>
            </a:r>
          </a:p>
        </p:txBody>
      </p:sp>
      <p:sp>
        <p:nvSpPr>
          <p:cNvPr id="21" name="矩形 20"/>
          <p:cNvSpPr/>
          <p:nvPr/>
        </p:nvSpPr>
        <p:spPr>
          <a:xfrm>
            <a:off x="5582587" y="2178834"/>
            <a:ext cx="1143262" cy="1011431"/>
          </a:xfrm>
          <a:prstGeom prst="rect">
            <a:avLst/>
          </a:prstGeom>
        </p:spPr>
        <p:txBody>
          <a:bodyPr wrap="none">
            <a:spAutoFit/>
          </a:bodyPr>
          <a:lstStyle/>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申报</a:t>
            </a:r>
            <a:endParaRPr lang="en-US" altLang="zh-CN" sz="3735" b="1" dirty="0">
              <a:solidFill>
                <a:schemeClr val="bg1"/>
              </a:solidFill>
              <a:latin typeface="微软雅黑" panose="020B0503020204020204" pitchFamily="34" charset="-122"/>
              <a:ea typeface="微软雅黑" panose="020B0503020204020204" pitchFamily="34" charset="-122"/>
            </a:endParaRPr>
          </a:p>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条件</a:t>
            </a:r>
          </a:p>
        </p:txBody>
      </p:sp>
      <p:sp>
        <p:nvSpPr>
          <p:cNvPr id="22" name="矩形 21"/>
          <p:cNvSpPr/>
          <p:nvPr/>
        </p:nvSpPr>
        <p:spPr>
          <a:xfrm>
            <a:off x="9108097" y="2178834"/>
            <a:ext cx="1143262" cy="1011431"/>
          </a:xfrm>
          <a:prstGeom prst="rect">
            <a:avLst/>
          </a:prstGeom>
        </p:spPr>
        <p:txBody>
          <a:bodyPr wrap="none">
            <a:spAutoFit/>
          </a:bodyPr>
          <a:lstStyle/>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评定</a:t>
            </a:r>
            <a:endParaRPr lang="en-US" altLang="zh-CN" sz="3735" b="1" dirty="0">
              <a:solidFill>
                <a:schemeClr val="bg1"/>
              </a:solidFill>
              <a:latin typeface="微软雅黑" panose="020B0503020204020204" pitchFamily="34" charset="-122"/>
              <a:ea typeface="微软雅黑" panose="020B0503020204020204" pitchFamily="34" charset="-122"/>
            </a:endParaRPr>
          </a:p>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原则</a:t>
            </a:r>
          </a:p>
        </p:txBody>
      </p:sp>
      <p:sp>
        <p:nvSpPr>
          <p:cNvPr id="27" name="矩形 26"/>
          <p:cNvSpPr/>
          <p:nvPr/>
        </p:nvSpPr>
        <p:spPr>
          <a:xfrm>
            <a:off x="4134993" y="3567034"/>
            <a:ext cx="3582176" cy="3290966"/>
          </a:xfrm>
          <a:prstGeom prst="rect">
            <a:avLst/>
          </a:prstGeom>
        </p:spPr>
        <p:txBody>
          <a:bodyPr wrap="square">
            <a:spAutoFit/>
          </a:bodyPr>
          <a:lstStyle/>
          <a:p>
            <a:pPr marL="285750" indent="-285750" algn="just">
              <a:lnSpc>
                <a:spcPct val="120000"/>
              </a:lnSpc>
              <a:buFont typeface="Wingdings" panose="05000000000000000000" pitchFamily="2" charset="2"/>
              <a:buChar char="Ø"/>
            </a:pPr>
            <a:r>
              <a:rPr lang="zh-CN" altLang="zh-CN" sz="2500" b="1" dirty="0"/>
              <a:t>学习刻苦，成绩优异，学业</a:t>
            </a:r>
            <a:r>
              <a:rPr lang="zh-CN" altLang="zh-CN" sz="2500" b="1" dirty="0">
                <a:solidFill>
                  <a:srgbClr val="FF0000"/>
                </a:solidFill>
              </a:rPr>
              <a:t>成绩</a:t>
            </a:r>
            <a:r>
              <a:rPr lang="zh-CN" altLang="zh-CN" sz="2500" b="1" dirty="0"/>
              <a:t>排名位于本年级本专业</a:t>
            </a:r>
            <a:r>
              <a:rPr lang="zh-CN" altLang="zh-CN" sz="2500" b="1" dirty="0">
                <a:solidFill>
                  <a:srgbClr val="FF0000"/>
                </a:solidFill>
              </a:rPr>
              <a:t>前</a:t>
            </a:r>
            <a:r>
              <a:rPr lang="en-US" altLang="zh-CN" sz="2500" b="1" dirty="0">
                <a:solidFill>
                  <a:srgbClr val="FF0000"/>
                </a:solidFill>
              </a:rPr>
              <a:t>5%</a:t>
            </a:r>
            <a:r>
              <a:rPr lang="zh-CN" altLang="zh-CN" sz="2500" b="1" dirty="0"/>
              <a:t>（不包含体育、英语成绩）</a:t>
            </a:r>
            <a:endParaRPr lang="en-US" altLang="zh-CN" sz="2500" b="1" dirty="0"/>
          </a:p>
          <a:p>
            <a:pPr marL="285750" indent="-285750" algn="just">
              <a:lnSpc>
                <a:spcPct val="120000"/>
              </a:lnSpc>
              <a:buFont typeface="Wingdings" panose="05000000000000000000" pitchFamily="2" charset="2"/>
              <a:buChar char="Ø"/>
            </a:pPr>
            <a:r>
              <a:rPr lang="zh-CN" altLang="zh-CN" sz="2500" b="1" dirty="0">
                <a:solidFill>
                  <a:srgbClr val="FF0000"/>
                </a:solidFill>
              </a:rPr>
              <a:t>综合素质测评</a:t>
            </a:r>
            <a:r>
              <a:rPr lang="zh-CN" altLang="zh-CN" sz="2500" b="1" dirty="0"/>
              <a:t>成绩排名在本年级本专业前</a:t>
            </a:r>
            <a:r>
              <a:rPr lang="en-US" altLang="zh-CN" sz="2500" b="1" dirty="0">
                <a:solidFill>
                  <a:srgbClr val="FF0000"/>
                </a:solidFill>
              </a:rPr>
              <a:t>10%</a:t>
            </a:r>
            <a:endParaRPr lang="zh-CN" altLang="en-US" sz="2500" b="1" dirty="0">
              <a:solidFill>
                <a:srgbClr val="FF0000"/>
              </a:solidFill>
              <a:latin typeface="华文细黑" panose="02010600040101010101" pitchFamily="2" charset="-122"/>
              <a:ea typeface="华文细黑" panose="02010600040101010101" pitchFamily="2" charset="-122"/>
            </a:endParaRPr>
          </a:p>
        </p:txBody>
      </p:sp>
      <p:sp>
        <p:nvSpPr>
          <p:cNvPr id="28" name="矩形 27"/>
          <p:cNvSpPr/>
          <p:nvPr/>
        </p:nvSpPr>
        <p:spPr>
          <a:xfrm>
            <a:off x="7948335" y="3444714"/>
            <a:ext cx="3462786" cy="3277820"/>
          </a:xfrm>
          <a:prstGeom prst="rect">
            <a:avLst/>
          </a:prstGeom>
        </p:spPr>
        <p:txBody>
          <a:bodyPr wrap="square">
            <a:spAutoFit/>
          </a:bodyPr>
          <a:lstStyle/>
          <a:p>
            <a:r>
              <a:rPr lang="zh-CN" altLang="zh-CN" sz="2300" b="1" dirty="0"/>
              <a:t>同等条件，优先考虑学习成绩平均在</a:t>
            </a:r>
            <a:r>
              <a:rPr lang="en-US" altLang="zh-CN" sz="2300" b="1" dirty="0"/>
              <a:t>90</a:t>
            </a:r>
            <a:r>
              <a:rPr lang="zh-CN" altLang="zh-CN" sz="2300" b="1" dirty="0"/>
              <a:t>分以上（含</a:t>
            </a:r>
            <a:r>
              <a:rPr lang="en-US" altLang="zh-CN" sz="2300" b="1" dirty="0"/>
              <a:t>90</a:t>
            </a:r>
            <a:r>
              <a:rPr lang="zh-CN" altLang="zh-CN" sz="2300" b="1" dirty="0"/>
              <a:t>分）的学生</a:t>
            </a:r>
          </a:p>
          <a:p>
            <a:r>
              <a:rPr lang="zh-CN" altLang="zh-CN" sz="2300" b="1" dirty="0"/>
              <a:t>申报国家奖学金的学生，除体育专业学生外，体能测试必须合格；除英语专业学生外，已过大学英语四级、六级的，可在中填报情况说明</a:t>
            </a:r>
            <a:endParaRPr lang="zh-CN" altLang="en-US" sz="2300" b="1" dirty="0">
              <a:solidFill>
                <a:schemeClr val="tx1">
                  <a:lumMod val="50000"/>
                  <a:lumOff val="50000"/>
                </a:schemeClr>
              </a:solidFill>
              <a:latin typeface="华文细黑" panose="02010600040101010101" pitchFamily="2" charset="-122"/>
              <a:ea typeface="华文细黑" panose="02010600040101010101" pitchFamily="2" charset="-122"/>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1000"/>
                                        <p:tgtEl>
                                          <p:spTgt spid="18"/>
                                        </p:tgtEl>
                                      </p:cBhvr>
                                    </p:animEffect>
                                    <p:anim calcmode="lin" valueType="num">
                                      <p:cBhvr>
                                        <p:cTn id="13" dur="1000" fill="hold"/>
                                        <p:tgtEl>
                                          <p:spTgt spid="18"/>
                                        </p:tgtEl>
                                        <p:attrNameLst>
                                          <p:attrName>ppt_x</p:attrName>
                                        </p:attrNameLst>
                                      </p:cBhvr>
                                      <p:tavLst>
                                        <p:tav tm="0">
                                          <p:val>
                                            <p:strVal val="#ppt_x"/>
                                          </p:val>
                                        </p:tav>
                                        <p:tav tm="100000">
                                          <p:val>
                                            <p:strVal val="#ppt_x"/>
                                          </p:val>
                                        </p:tav>
                                      </p:tavLst>
                                    </p:anim>
                                    <p:anim calcmode="lin" valueType="num">
                                      <p:cBhvr>
                                        <p:cTn id="14" dur="1000" fill="hold"/>
                                        <p:tgtEl>
                                          <p:spTgt spid="1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1000"/>
                                        <p:tgtEl>
                                          <p:spTgt spid="21"/>
                                        </p:tgtEl>
                                      </p:cBhvr>
                                    </p:animEffect>
                                    <p:anim calcmode="lin" valueType="num">
                                      <p:cBhvr>
                                        <p:cTn id="23" dur="1000" fill="hold"/>
                                        <p:tgtEl>
                                          <p:spTgt spid="21"/>
                                        </p:tgtEl>
                                        <p:attrNameLst>
                                          <p:attrName>ppt_x</p:attrName>
                                        </p:attrNameLst>
                                      </p:cBhvr>
                                      <p:tavLst>
                                        <p:tav tm="0">
                                          <p:val>
                                            <p:strVal val="#ppt_x"/>
                                          </p:val>
                                        </p:tav>
                                        <p:tav tm="100000">
                                          <p:val>
                                            <p:strVal val="#ppt_x"/>
                                          </p:val>
                                        </p:tav>
                                      </p:tavLst>
                                    </p:anim>
                                    <p:anim calcmode="lin" valueType="num">
                                      <p:cBhvr>
                                        <p:cTn id="24" dur="1000" fill="hold"/>
                                        <p:tgtEl>
                                          <p:spTgt spid="21"/>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1000"/>
                                        <p:tgtEl>
                                          <p:spTgt spid="22"/>
                                        </p:tgtEl>
                                      </p:cBhvr>
                                    </p:animEffect>
                                    <p:anim calcmode="lin" valueType="num">
                                      <p:cBhvr>
                                        <p:cTn id="28" dur="1000" fill="hold"/>
                                        <p:tgtEl>
                                          <p:spTgt spid="22"/>
                                        </p:tgtEl>
                                        <p:attrNameLst>
                                          <p:attrName>ppt_x</p:attrName>
                                        </p:attrNameLst>
                                      </p:cBhvr>
                                      <p:tavLst>
                                        <p:tav tm="0">
                                          <p:val>
                                            <p:strVal val="#ppt_x"/>
                                          </p:val>
                                        </p:tav>
                                        <p:tav tm="100000">
                                          <p:val>
                                            <p:strVal val="#ppt_x"/>
                                          </p:val>
                                        </p:tav>
                                      </p:tavLst>
                                    </p:anim>
                                    <p:anim calcmode="lin" valueType="num">
                                      <p:cBhvr>
                                        <p:cTn id="29" dur="1000" fill="hold"/>
                                        <p:tgtEl>
                                          <p:spTgt spid="22"/>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1000"/>
                                        <p:tgtEl>
                                          <p:spTgt spid="19"/>
                                        </p:tgtEl>
                                      </p:cBhvr>
                                    </p:animEffect>
                                    <p:anim calcmode="lin" valueType="num">
                                      <p:cBhvr>
                                        <p:cTn id="33" dur="1000" fill="hold"/>
                                        <p:tgtEl>
                                          <p:spTgt spid="19"/>
                                        </p:tgtEl>
                                        <p:attrNameLst>
                                          <p:attrName>ppt_x</p:attrName>
                                        </p:attrNameLst>
                                      </p:cBhvr>
                                      <p:tavLst>
                                        <p:tav tm="0">
                                          <p:val>
                                            <p:strVal val="#ppt_x"/>
                                          </p:val>
                                        </p:tav>
                                        <p:tav tm="100000">
                                          <p:val>
                                            <p:strVal val="#ppt_x"/>
                                          </p:val>
                                        </p:tav>
                                      </p:tavLst>
                                    </p:anim>
                                    <p:anim calcmode="lin" valueType="num">
                                      <p:cBhvr>
                                        <p:cTn id="34"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 grpId="0"/>
      <p:bldP spid="21" grpId="0"/>
      <p:bldP spid="2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5"/>
          <p:cNvSpPr/>
          <p:nvPr/>
        </p:nvSpPr>
        <p:spPr bwMode="auto">
          <a:xfrm rot="9502714">
            <a:off x="1472129" y="1824575"/>
            <a:ext cx="1724071" cy="165269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F89E29"/>
          </a:solidFill>
          <a:ln>
            <a:noFill/>
          </a:ln>
        </p:spPr>
        <p:txBody>
          <a:bodyPr vert="horz" wrap="square" lIns="121920" tIns="60960" rIns="121920" bIns="60960" numCol="1" anchor="t" anchorCtr="0" compatLnSpc="1"/>
          <a:lstStyle/>
          <a:p>
            <a:endParaRPr lang="zh-CN" altLang="en-US"/>
          </a:p>
        </p:txBody>
      </p:sp>
      <p:sp>
        <p:nvSpPr>
          <p:cNvPr id="18" name="Freeform 5"/>
          <p:cNvSpPr/>
          <p:nvPr/>
        </p:nvSpPr>
        <p:spPr bwMode="auto">
          <a:xfrm rot="17952227">
            <a:off x="5292185" y="1838091"/>
            <a:ext cx="1724071" cy="165269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5EABE6"/>
          </a:solidFill>
          <a:ln>
            <a:noFill/>
          </a:ln>
        </p:spPr>
        <p:txBody>
          <a:bodyPr vert="horz" wrap="square" lIns="121920" tIns="60960" rIns="121920" bIns="60960" numCol="1" anchor="t" anchorCtr="0" compatLnSpc="1"/>
          <a:lstStyle/>
          <a:p>
            <a:endParaRPr lang="zh-CN" altLang="en-US"/>
          </a:p>
        </p:txBody>
      </p:sp>
      <p:sp>
        <p:nvSpPr>
          <p:cNvPr id="19" name="Freeform 5"/>
          <p:cNvSpPr/>
          <p:nvPr/>
        </p:nvSpPr>
        <p:spPr bwMode="auto">
          <a:xfrm rot="3526558">
            <a:off x="8787749" y="1940176"/>
            <a:ext cx="1724071" cy="165269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90C250"/>
          </a:solidFill>
          <a:ln>
            <a:noFill/>
          </a:ln>
        </p:spPr>
        <p:txBody>
          <a:bodyPr vert="horz" wrap="square" lIns="121920" tIns="60960" rIns="121920" bIns="60960" numCol="1" anchor="t" anchorCtr="0" compatLnSpc="1"/>
          <a:lstStyle/>
          <a:p>
            <a:endParaRPr lang="zh-CN" altLang="en-US"/>
          </a:p>
        </p:txBody>
      </p:sp>
      <p:sp>
        <p:nvSpPr>
          <p:cNvPr id="11" name="TextBox 10"/>
          <p:cNvSpPr txBox="1"/>
          <p:nvPr/>
        </p:nvSpPr>
        <p:spPr>
          <a:xfrm>
            <a:off x="3667108" y="143635"/>
            <a:ext cx="4857784" cy="1569660"/>
          </a:xfrm>
          <a:prstGeom prst="rect">
            <a:avLst/>
          </a:prstGeom>
          <a:noFill/>
        </p:spPr>
        <p:txBody>
          <a:bodyPr wrap="square" rtlCol="0">
            <a:spAutoFit/>
          </a:bodyPr>
          <a:lstStyle/>
          <a:p>
            <a:pPr algn="ctr"/>
            <a:r>
              <a:rPr lang="zh-CN" altLang="en-US" sz="4800" b="1" dirty="0">
                <a:latin typeface="宋体" panose="02010600030101010101" pitchFamily="2" charset="-122"/>
                <a:cs typeface="Arial" panose="020B0604020202020204" pitchFamily="34" charset="0"/>
              </a:rPr>
              <a:t>应善良助学金</a:t>
            </a:r>
            <a:endParaRPr lang="en-US" altLang="zh-CN" sz="4800" b="1" dirty="0">
              <a:latin typeface="宋体" panose="02010600030101010101" pitchFamily="2" charset="-122"/>
              <a:cs typeface="Arial" panose="020B0604020202020204" pitchFamily="34" charset="0"/>
            </a:endParaRPr>
          </a:p>
          <a:p>
            <a:pPr algn="ctr"/>
            <a:r>
              <a:rPr lang="zh-CN" altLang="en-US" sz="4800" b="1" dirty="0">
                <a:latin typeface="宋体" panose="02010600030101010101" pitchFamily="2" charset="-122"/>
                <a:cs typeface="Arial" panose="020B0604020202020204" pitchFamily="34" charset="0"/>
              </a:rPr>
              <a:t>（</a:t>
            </a:r>
            <a:r>
              <a:rPr lang="en-US" altLang="zh-CN" sz="4800" b="1" dirty="0">
                <a:latin typeface="宋体" panose="02010600030101010101" pitchFamily="2" charset="-122"/>
                <a:cs typeface="Arial" panose="020B0604020202020204" pitchFamily="34" charset="0"/>
              </a:rPr>
              <a:t>10</a:t>
            </a:r>
            <a:r>
              <a:rPr lang="zh-CN" altLang="en-US" sz="4800" b="1" dirty="0">
                <a:latin typeface="宋体" panose="02010600030101010101" pitchFamily="2" charset="-122"/>
                <a:cs typeface="Arial" panose="020B0604020202020204" pitchFamily="34" charset="0"/>
              </a:rPr>
              <a:t>月上旬）</a:t>
            </a:r>
          </a:p>
        </p:txBody>
      </p:sp>
      <p:sp>
        <p:nvSpPr>
          <p:cNvPr id="2" name="矩形 1"/>
          <p:cNvSpPr/>
          <p:nvPr/>
        </p:nvSpPr>
        <p:spPr>
          <a:xfrm>
            <a:off x="1750853" y="2178834"/>
            <a:ext cx="1143262" cy="1011431"/>
          </a:xfrm>
          <a:prstGeom prst="rect">
            <a:avLst/>
          </a:prstGeom>
        </p:spPr>
        <p:txBody>
          <a:bodyPr wrap="none">
            <a:spAutoFit/>
          </a:bodyPr>
          <a:lstStyle/>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申报</a:t>
            </a:r>
            <a:endParaRPr lang="en-US" altLang="zh-CN" sz="3735" b="1" dirty="0">
              <a:solidFill>
                <a:schemeClr val="bg1"/>
              </a:solidFill>
              <a:latin typeface="微软雅黑" panose="020B0503020204020204" pitchFamily="34" charset="-122"/>
              <a:ea typeface="微软雅黑" panose="020B0503020204020204" pitchFamily="34" charset="-122"/>
            </a:endParaRPr>
          </a:p>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对象</a:t>
            </a:r>
          </a:p>
        </p:txBody>
      </p:sp>
      <p:sp>
        <p:nvSpPr>
          <p:cNvPr id="4" name="灯片编号占位符 3"/>
          <p:cNvSpPr>
            <a:spLocks noGrp="1"/>
          </p:cNvSpPr>
          <p:nvPr>
            <p:ph type="sldNum" sz="quarter" idx="12"/>
          </p:nvPr>
        </p:nvSpPr>
        <p:spPr/>
        <p:txBody>
          <a:bodyPr/>
          <a:lstStyle/>
          <a:p>
            <a:pPr>
              <a:defRPr/>
            </a:pPr>
            <a:fld id="{34E96E4C-A786-42C8-98B7-EB52B4851D53}" type="slidenum">
              <a:rPr lang="zh-CN" altLang="en-US" smtClean="0"/>
              <a:t>14</a:t>
            </a:fld>
            <a:endParaRPr lang="zh-CN" altLang="en-US"/>
          </a:p>
        </p:txBody>
      </p:sp>
      <p:sp>
        <p:nvSpPr>
          <p:cNvPr id="20" name="矩形 19"/>
          <p:cNvSpPr/>
          <p:nvPr/>
        </p:nvSpPr>
        <p:spPr>
          <a:xfrm>
            <a:off x="894004" y="3823668"/>
            <a:ext cx="2880320" cy="1084977"/>
          </a:xfrm>
          <a:prstGeom prst="rect">
            <a:avLst/>
          </a:prstGeom>
        </p:spPr>
        <p:txBody>
          <a:bodyPr wrap="square">
            <a:spAutoFit/>
          </a:bodyPr>
          <a:lstStyle/>
          <a:p>
            <a:pPr algn="just">
              <a:lnSpc>
                <a:spcPct val="120000"/>
              </a:lnSpc>
            </a:pPr>
            <a:r>
              <a:rPr lang="en-US" altLang="zh-CN" sz="2800" b="1" dirty="0"/>
              <a:t>2017</a:t>
            </a:r>
            <a:r>
              <a:rPr lang="zh-CN" altLang="en-US" sz="2800" b="1" dirty="0"/>
              <a:t>级全日制本科生</a:t>
            </a:r>
          </a:p>
        </p:txBody>
      </p:sp>
      <p:sp>
        <p:nvSpPr>
          <p:cNvPr id="21" name="矩形 20"/>
          <p:cNvSpPr/>
          <p:nvPr/>
        </p:nvSpPr>
        <p:spPr>
          <a:xfrm>
            <a:off x="5582587" y="2178834"/>
            <a:ext cx="1143262" cy="1011431"/>
          </a:xfrm>
          <a:prstGeom prst="rect">
            <a:avLst/>
          </a:prstGeom>
        </p:spPr>
        <p:txBody>
          <a:bodyPr wrap="none">
            <a:spAutoFit/>
          </a:bodyPr>
          <a:lstStyle/>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资助</a:t>
            </a:r>
            <a:endParaRPr lang="en-US" altLang="zh-CN" sz="3735" b="1" dirty="0">
              <a:solidFill>
                <a:schemeClr val="bg1"/>
              </a:solidFill>
              <a:latin typeface="微软雅黑" panose="020B0503020204020204" pitchFamily="34" charset="-122"/>
              <a:ea typeface="微软雅黑" panose="020B0503020204020204" pitchFamily="34" charset="-122"/>
            </a:endParaRPr>
          </a:p>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名额</a:t>
            </a:r>
          </a:p>
        </p:txBody>
      </p:sp>
      <p:sp>
        <p:nvSpPr>
          <p:cNvPr id="22" name="矩形 21"/>
          <p:cNvSpPr/>
          <p:nvPr/>
        </p:nvSpPr>
        <p:spPr>
          <a:xfrm>
            <a:off x="9108097" y="2178834"/>
            <a:ext cx="1143262" cy="1011431"/>
          </a:xfrm>
          <a:prstGeom prst="rect">
            <a:avLst/>
          </a:prstGeom>
        </p:spPr>
        <p:txBody>
          <a:bodyPr wrap="none">
            <a:spAutoFit/>
          </a:bodyPr>
          <a:lstStyle/>
          <a:p>
            <a:pPr lvl="0" algn="ctr">
              <a:lnSpc>
                <a:spcPct val="80000"/>
              </a:lnSpc>
            </a:pPr>
            <a:r>
              <a:rPr lang="zh-CN" altLang="en-US" sz="3735" b="1" dirty="0">
                <a:solidFill>
                  <a:schemeClr val="bg1"/>
                </a:solidFill>
                <a:latin typeface="华文细黑" panose="02010600040101010101" pitchFamily="2" charset="-122"/>
                <a:ea typeface="华文细黑" panose="02010600040101010101" pitchFamily="2" charset="-122"/>
              </a:rPr>
              <a:t>申报</a:t>
            </a:r>
            <a:endParaRPr lang="en-US" altLang="zh-CN" sz="3735" b="1" dirty="0">
              <a:solidFill>
                <a:schemeClr val="bg1"/>
              </a:solidFill>
              <a:latin typeface="华文细黑" panose="02010600040101010101" pitchFamily="2" charset="-122"/>
              <a:ea typeface="华文细黑" panose="02010600040101010101" pitchFamily="2" charset="-122"/>
            </a:endParaRPr>
          </a:p>
          <a:p>
            <a:pPr lvl="0" algn="ctr">
              <a:lnSpc>
                <a:spcPct val="80000"/>
              </a:lnSpc>
            </a:pPr>
            <a:r>
              <a:rPr lang="zh-CN" altLang="en-US" sz="3735" b="1" dirty="0">
                <a:solidFill>
                  <a:schemeClr val="bg1"/>
                </a:solidFill>
                <a:latin typeface="华文细黑" panose="02010600040101010101" pitchFamily="2" charset="-122"/>
                <a:ea typeface="华文细黑" panose="02010600040101010101" pitchFamily="2" charset="-122"/>
              </a:rPr>
              <a:t>条件</a:t>
            </a:r>
          </a:p>
        </p:txBody>
      </p:sp>
      <p:sp>
        <p:nvSpPr>
          <p:cNvPr id="27" name="矩形 26"/>
          <p:cNvSpPr/>
          <p:nvPr/>
        </p:nvSpPr>
        <p:spPr>
          <a:xfrm>
            <a:off x="4655840" y="3932060"/>
            <a:ext cx="2880320" cy="2617833"/>
          </a:xfrm>
          <a:prstGeom prst="rect">
            <a:avLst/>
          </a:prstGeom>
        </p:spPr>
        <p:txBody>
          <a:bodyPr wrap="square">
            <a:spAutoFit/>
          </a:bodyPr>
          <a:lstStyle/>
          <a:p>
            <a:pPr algn="just">
              <a:lnSpc>
                <a:spcPct val="120000"/>
              </a:lnSpc>
            </a:pPr>
            <a:r>
              <a:rPr lang="zh-CN" altLang="zh-CN" sz="2800" b="1" dirty="0"/>
              <a:t>学校一共资助</a:t>
            </a:r>
            <a:r>
              <a:rPr lang="en-US" altLang="zh-CN" sz="2800" b="1" dirty="0"/>
              <a:t>30</a:t>
            </a:r>
            <a:r>
              <a:rPr lang="zh-CN" altLang="zh-CN" sz="2800" b="1" dirty="0"/>
              <a:t>名学生，每人每学年</a:t>
            </a:r>
            <a:r>
              <a:rPr lang="en-US" altLang="zh-CN" sz="2800" b="1" dirty="0"/>
              <a:t>3000</a:t>
            </a:r>
            <a:r>
              <a:rPr lang="zh-CN" altLang="zh-CN" sz="2800" b="1" dirty="0"/>
              <a:t>元人民币（原则上连续资助四年</a:t>
            </a:r>
            <a:r>
              <a:rPr lang="zh-CN" altLang="en-US" sz="2400" dirty="0"/>
              <a:t>）</a:t>
            </a:r>
            <a:endParaRPr lang="zh-CN" altLang="en-US" sz="2400" dirty="0">
              <a:solidFill>
                <a:schemeClr val="tx1">
                  <a:lumMod val="50000"/>
                  <a:lumOff val="50000"/>
                </a:schemeClr>
              </a:solidFill>
              <a:latin typeface="华文细黑" panose="02010600040101010101" pitchFamily="2" charset="-122"/>
              <a:ea typeface="华文细黑" panose="02010600040101010101" pitchFamily="2" charset="-122"/>
            </a:endParaRPr>
          </a:p>
        </p:txBody>
      </p:sp>
      <p:sp>
        <p:nvSpPr>
          <p:cNvPr id="28" name="矩形 27"/>
          <p:cNvSpPr/>
          <p:nvPr/>
        </p:nvSpPr>
        <p:spPr>
          <a:xfrm>
            <a:off x="8209624" y="3918183"/>
            <a:ext cx="3088372" cy="2677656"/>
          </a:xfrm>
          <a:prstGeom prst="rect">
            <a:avLst/>
          </a:prstGeom>
        </p:spPr>
        <p:txBody>
          <a:bodyPr wrap="square">
            <a:spAutoFit/>
          </a:bodyPr>
          <a:lstStyle/>
          <a:p>
            <a:pPr marL="342900" indent="-342900">
              <a:buFont typeface="Wingdings" panose="05000000000000000000" pitchFamily="2" charset="2"/>
              <a:buChar char="Ø"/>
            </a:pPr>
            <a:r>
              <a:rPr lang="zh-CN" altLang="zh-CN" sz="2800" b="1" dirty="0"/>
              <a:t>思想政治素质好；</a:t>
            </a:r>
          </a:p>
          <a:p>
            <a:pPr marL="342900" indent="-342900">
              <a:buFont typeface="Wingdings" panose="05000000000000000000" pitchFamily="2" charset="2"/>
              <a:buChar char="Ø"/>
            </a:pPr>
            <a:r>
              <a:rPr lang="zh-CN" altLang="zh-CN" sz="2800" b="1" dirty="0"/>
              <a:t>家庭经济困难，无力支付大学期间学费、生活费；</a:t>
            </a:r>
          </a:p>
          <a:p>
            <a:pPr marL="342900" indent="-342900">
              <a:buFont typeface="Wingdings" panose="05000000000000000000" pitchFamily="2" charset="2"/>
              <a:buChar char="Ø"/>
            </a:pPr>
            <a:r>
              <a:rPr lang="zh-CN" altLang="zh-CN" sz="2800" b="1" dirty="0"/>
              <a:t>勤奋学习、生活俭朴</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1000"/>
                                        <p:tgtEl>
                                          <p:spTgt spid="18"/>
                                        </p:tgtEl>
                                      </p:cBhvr>
                                    </p:animEffect>
                                    <p:anim calcmode="lin" valueType="num">
                                      <p:cBhvr>
                                        <p:cTn id="13" dur="1000" fill="hold"/>
                                        <p:tgtEl>
                                          <p:spTgt spid="18"/>
                                        </p:tgtEl>
                                        <p:attrNameLst>
                                          <p:attrName>ppt_x</p:attrName>
                                        </p:attrNameLst>
                                      </p:cBhvr>
                                      <p:tavLst>
                                        <p:tav tm="0">
                                          <p:val>
                                            <p:strVal val="#ppt_x"/>
                                          </p:val>
                                        </p:tav>
                                        <p:tav tm="100000">
                                          <p:val>
                                            <p:strVal val="#ppt_x"/>
                                          </p:val>
                                        </p:tav>
                                      </p:tavLst>
                                    </p:anim>
                                    <p:anim calcmode="lin" valueType="num">
                                      <p:cBhvr>
                                        <p:cTn id="14" dur="1000" fill="hold"/>
                                        <p:tgtEl>
                                          <p:spTgt spid="1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1000"/>
                                        <p:tgtEl>
                                          <p:spTgt spid="21"/>
                                        </p:tgtEl>
                                      </p:cBhvr>
                                    </p:animEffect>
                                    <p:anim calcmode="lin" valueType="num">
                                      <p:cBhvr>
                                        <p:cTn id="23" dur="1000" fill="hold"/>
                                        <p:tgtEl>
                                          <p:spTgt spid="21"/>
                                        </p:tgtEl>
                                        <p:attrNameLst>
                                          <p:attrName>ppt_x</p:attrName>
                                        </p:attrNameLst>
                                      </p:cBhvr>
                                      <p:tavLst>
                                        <p:tav tm="0">
                                          <p:val>
                                            <p:strVal val="#ppt_x"/>
                                          </p:val>
                                        </p:tav>
                                        <p:tav tm="100000">
                                          <p:val>
                                            <p:strVal val="#ppt_x"/>
                                          </p:val>
                                        </p:tav>
                                      </p:tavLst>
                                    </p:anim>
                                    <p:anim calcmode="lin" valueType="num">
                                      <p:cBhvr>
                                        <p:cTn id="24" dur="1000" fill="hold"/>
                                        <p:tgtEl>
                                          <p:spTgt spid="21"/>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1000"/>
                                        <p:tgtEl>
                                          <p:spTgt spid="22"/>
                                        </p:tgtEl>
                                      </p:cBhvr>
                                    </p:animEffect>
                                    <p:anim calcmode="lin" valueType="num">
                                      <p:cBhvr>
                                        <p:cTn id="28" dur="1000" fill="hold"/>
                                        <p:tgtEl>
                                          <p:spTgt spid="22"/>
                                        </p:tgtEl>
                                        <p:attrNameLst>
                                          <p:attrName>ppt_x</p:attrName>
                                        </p:attrNameLst>
                                      </p:cBhvr>
                                      <p:tavLst>
                                        <p:tav tm="0">
                                          <p:val>
                                            <p:strVal val="#ppt_x"/>
                                          </p:val>
                                        </p:tav>
                                        <p:tav tm="100000">
                                          <p:val>
                                            <p:strVal val="#ppt_x"/>
                                          </p:val>
                                        </p:tav>
                                      </p:tavLst>
                                    </p:anim>
                                    <p:anim calcmode="lin" valueType="num">
                                      <p:cBhvr>
                                        <p:cTn id="29" dur="1000" fill="hold"/>
                                        <p:tgtEl>
                                          <p:spTgt spid="22"/>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1000"/>
                                        <p:tgtEl>
                                          <p:spTgt spid="19"/>
                                        </p:tgtEl>
                                      </p:cBhvr>
                                    </p:animEffect>
                                    <p:anim calcmode="lin" valueType="num">
                                      <p:cBhvr>
                                        <p:cTn id="33" dur="1000" fill="hold"/>
                                        <p:tgtEl>
                                          <p:spTgt spid="19"/>
                                        </p:tgtEl>
                                        <p:attrNameLst>
                                          <p:attrName>ppt_x</p:attrName>
                                        </p:attrNameLst>
                                      </p:cBhvr>
                                      <p:tavLst>
                                        <p:tav tm="0">
                                          <p:val>
                                            <p:strVal val="#ppt_x"/>
                                          </p:val>
                                        </p:tav>
                                        <p:tav tm="100000">
                                          <p:val>
                                            <p:strVal val="#ppt_x"/>
                                          </p:val>
                                        </p:tav>
                                      </p:tavLst>
                                    </p:anim>
                                    <p:anim calcmode="lin" valueType="num">
                                      <p:cBhvr>
                                        <p:cTn id="34"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 grpId="0"/>
      <p:bldP spid="21" grpId="0"/>
      <p:bldP spid="2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5"/>
          <p:cNvSpPr/>
          <p:nvPr/>
        </p:nvSpPr>
        <p:spPr bwMode="auto">
          <a:xfrm rot="9502714">
            <a:off x="1472129" y="1824575"/>
            <a:ext cx="1724071" cy="165269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F89E29"/>
          </a:solidFill>
          <a:ln>
            <a:noFill/>
          </a:ln>
        </p:spPr>
        <p:txBody>
          <a:bodyPr vert="horz" wrap="square" lIns="121920" tIns="60960" rIns="121920" bIns="60960" numCol="1" anchor="t" anchorCtr="0" compatLnSpc="1"/>
          <a:lstStyle/>
          <a:p>
            <a:endParaRPr lang="zh-CN" altLang="en-US"/>
          </a:p>
        </p:txBody>
      </p:sp>
      <p:sp>
        <p:nvSpPr>
          <p:cNvPr id="18" name="Freeform 5"/>
          <p:cNvSpPr/>
          <p:nvPr/>
        </p:nvSpPr>
        <p:spPr bwMode="auto">
          <a:xfrm rot="17952227">
            <a:off x="5292185" y="1838091"/>
            <a:ext cx="1724071" cy="165269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5EABE6"/>
          </a:solidFill>
          <a:ln>
            <a:noFill/>
          </a:ln>
        </p:spPr>
        <p:txBody>
          <a:bodyPr vert="horz" wrap="square" lIns="121920" tIns="60960" rIns="121920" bIns="60960" numCol="1" anchor="t" anchorCtr="0" compatLnSpc="1"/>
          <a:lstStyle/>
          <a:p>
            <a:endParaRPr lang="zh-CN" altLang="en-US"/>
          </a:p>
        </p:txBody>
      </p:sp>
      <p:sp>
        <p:nvSpPr>
          <p:cNvPr id="19" name="Freeform 5"/>
          <p:cNvSpPr/>
          <p:nvPr/>
        </p:nvSpPr>
        <p:spPr bwMode="auto">
          <a:xfrm rot="3526558">
            <a:off x="8787749" y="1940176"/>
            <a:ext cx="1724071" cy="165269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90C250"/>
          </a:solidFill>
          <a:ln>
            <a:noFill/>
          </a:ln>
        </p:spPr>
        <p:txBody>
          <a:bodyPr vert="horz" wrap="square" lIns="121920" tIns="60960" rIns="121920" bIns="60960" numCol="1" anchor="t" anchorCtr="0" compatLnSpc="1"/>
          <a:lstStyle/>
          <a:p>
            <a:endParaRPr lang="zh-CN" altLang="en-US"/>
          </a:p>
        </p:txBody>
      </p:sp>
      <p:sp>
        <p:nvSpPr>
          <p:cNvPr id="11" name="TextBox 10"/>
          <p:cNvSpPr txBox="1"/>
          <p:nvPr/>
        </p:nvSpPr>
        <p:spPr>
          <a:xfrm>
            <a:off x="3667108" y="143635"/>
            <a:ext cx="4857784" cy="1569660"/>
          </a:xfrm>
          <a:prstGeom prst="rect">
            <a:avLst/>
          </a:prstGeom>
          <a:noFill/>
        </p:spPr>
        <p:txBody>
          <a:bodyPr wrap="square" rtlCol="0">
            <a:spAutoFit/>
          </a:bodyPr>
          <a:lstStyle/>
          <a:p>
            <a:pPr algn="ctr"/>
            <a:r>
              <a:rPr lang="zh-CN" altLang="zh-CN" sz="4800" b="1" dirty="0">
                <a:latin typeface="宋体" panose="02010600030101010101" pitchFamily="2" charset="-122"/>
                <a:cs typeface="Arial" panose="020B0604020202020204" pitchFamily="34" charset="0"/>
              </a:rPr>
              <a:t>叶圣陶奖学金</a:t>
            </a:r>
            <a:endParaRPr lang="en-US" altLang="zh-CN" sz="4800" b="1" dirty="0">
              <a:latin typeface="宋体" panose="02010600030101010101" pitchFamily="2" charset="-122"/>
              <a:cs typeface="Arial" panose="020B0604020202020204" pitchFamily="34" charset="0"/>
            </a:endParaRPr>
          </a:p>
          <a:p>
            <a:pPr algn="ctr"/>
            <a:r>
              <a:rPr lang="zh-CN" altLang="en-US" sz="4800" b="1" dirty="0">
                <a:latin typeface="宋体" panose="02010600030101010101" pitchFamily="2" charset="-122"/>
                <a:cs typeface="Arial" panose="020B0604020202020204" pitchFamily="34" charset="0"/>
              </a:rPr>
              <a:t>（</a:t>
            </a:r>
            <a:r>
              <a:rPr lang="en-US" altLang="zh-CN" sz="4800" b="1" dirty="0">
                <a:latin typeface="宋体" panose="02010600030101010101" pitchFamily="2" charset="-122"/>
                <a:cs typeface="Arial" panose="020B0604020202020204" pitchFamily="34" charset="0"/>
              </a:rPr>
              <a:t>10</a:t>
            </a:r>
            <a:r>
              <a:rPr lang="zh-CN" altLang="en-US" sz="4800" b="1" dirty="0">
                <a:latin typeface="宋体" panose="02010600030101010101" pitchFamily="2" charset="-122"/>
                <a:cs typeface="Arial" panose="020B0604020202020204" pitchFamily="34" charset="0"/>
              </a:rPr>
              <a:t>月上旬）</a:t>
            </a:r>
            <a:endParaRPr lang="zh-CN" altLang="zh-CN" sz="4800" b="1" dirty="0">
              <a:latin typeface="宋体" panose="02010600030101010101" pitchFamily="2" charset="-122"/>
              <a:cs typeface="Arial" panose="020B0604020202020204" pitchFamily="34" charset="0"/>
            </a:endParaRPr>
          </a:p>
        </p:txBody>
      </p:sp>
      <p:sp>
        <p:nvSpPr>
          <p:cNvPr id="2" name="矩形 1"/>
          <p:cNvSpPr/>
          <p:nvPr/>
        </p:nvSpPr>
        <p:spPr>
          <a:xfrm>
            <a:off x="1750853" y="2178834"/>
            <a:ext cx="1143262" cy="1011431"/>
          </a:xfrm>
          <a:prstGeom prst="rect">
            <a:avLst/>
          </a:prstGeom>
        </p:spPr>
        <p:txBody>
          <a:bodyPr wrap="none">
            <a:spAutoFit/>
          </a:bodyPr>
          <a:lstStyle/>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申报</a:t>
            </a:r>
            <a:endParaRPr lang="en-US" altLang="zh-CN" sz="3735" b="1" dirty="0">
              <a:solidFill>
                <a:schemeClr val="bg1"/>
              </a:solidFill>
              <a:latin typeface="微软雅黑" panose="020B0503020204020204" pitchFamily="34" charset="-122"/>
              <a:ea typeface="微软雅黑" panose="020B0503020204020204" pitchFamily="34" charset="-122"/>
            </a:endParaRPr>
          </a:p>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对象</a:t>
            </a:r>
            <a:endParaRPr lang="en-US" altLang="zh-CN" sz="3735" b="1" dirty="0">
              <a:solidFill>
                <a:schemeClr val="bg1"/>
              </a:solidFill>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2"/>
          </p:nvPr>
        </p:nvSpPr>
        <p:spPr/>
        <p:txBody>
          <a:bodyPr/>
          <a:lstStyle/>
          <a:p>
            <a:pPr>
              <a:defRPr/>
            </a:pPr>
            <a:fld id="{34E96E4C-A786-42C8-98B7-EB52B4851D53}" type="slidenum">
              <a:rPr lang="zh-CN" altLang="en-US" smtClean="0"/>
              <a:t>15</a:t>
            </a:fld>
            <a:endParaRPr lang="zh-CN" altLang="en-US"/>
          </a:p>
        </p:txBody>
      </p:sp>
      <p:sp>
        <p:nvSpPr>
          <p:cNvPr id="20" name="矩形 19"/>
          <p:cNvSpPr/>
          <p:nvPr/>
        </p:nvSpPr>
        <p:spPr>
          <a:xfrm>
            <a:off x="425370" y="3820091"/>
            <a:ext cx="3630403" cy="1231106"/>
          </a:xfrm>
          <a:prstGeom prst="rect">
            <a:avLst/>
          </a:prstGeom>
        </p:spPr>
        <p:txBody>
          <a:bodyPr wrap="square">
            <a:spAutoFit/>
          </a:bodyPr>
          <a:lstStyle/>
          <a:p>
            <a:pPr algn="ctr"/>
            <a:r>
              <a:rPr lang="zh-CN" altLang="zh-CN" sz="2800" b="1" dirty="0"/>
              <a:t>全日制师范类专业本科在校生</a:t>
            </a:r>
            <a:endParaRPr lang="en-US" altLang="zh-CN" sz="2800" b="1" dirty="0"/>
          </a:p>
          <a:p>
            <a:endParaRPr lang="zh-CN" altLang="zh-CN" dirty="0"/>
          </a:p>
        </p:txBody>
      </p:sp>
      <p:sp>
        <p:nvSpPr>
          <p:cNvPr id="21" name="矩形 20"/>
          <p:cNvSpPr/>
          <p:nvPr/>
        </p:nvSpPr>
        <p:spPr>
          <a:xfrm>
            <a:off x="5582587" y="2178834"/>
            <a:ext cx="1143262" cy="1011431"/>
          </a:xfrm>
          <a:prstGeom prst="rect">
            <a:avLst/>
          </a:prstGeom>
        </p:spPr>
        <p:txBody>
          <a:bodyPr wrap="none">
            <a:spAutoFit/>
          </a:bodyPr>
          <a:lstStyle/>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奖励</a:t>
            </a:r>
            <a:endParaRPr lang="en-US" altLang="zh-CN" sz="3735" b="1" dirty="0">
              <a:solidFill>
                <a:schemeClr val="bg1"/>
              </a:solidFill>
              <a:latin typeface="微软雅黑" panose="020B0503020204020204" pitchFamily="34" charset="-122"/>
              <a:ea typeface="微软雅黑" panose="020B0503020204020204" pitchFamily="34" charset="-122"/>
            </a:endParaRPr>
          </a:p>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名额</a:t>
            </a:r>
          </a:p>
        </p:txBody>
      </p:sp>
      <p:sp>
        <p:nvSpPr>
          <p:cNvPr id="22" name="矩形 21"/>
          <p:cNvSpPr/>
          <p:nvPr/>
        </p:nvSpPr>
        <p:spPr>
          <a:xfrm>
            <a:off x="9108097" y="2178834"/>
            <a:ext cx="1143262" cy="1011431"/>
          </a:xfrm>
          <a:prstGeom prst="rect">
            <a:avLst/>
          </a:prstGeom>
        </p:spPr>
        <p:txBody>
          <a:bodyPr wrap="none">
            <a:spAutoFit/>
          </a:bodyPr>
          <a:lstStyle/>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申报</a:t>
            </a:r>
            <a:endParaRPr lang="en-US" altLang="zh-CN" sz="3735" b="1" dirty="0">
              <a:solidFill>
                <a:schemeClr val="bg1"/>
              </a:solidFill>
              <a:latin typeface="微软雅黑" panose="020B0503020204020204" pitchFamily="34" charset="-122"/>
              <a:ea typeface="微软雅黑" panose="020B0503020204020204" pitchFamily="34" charset="-122"/>
            </a:endParaRPr>
          </a:p>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条件</a:t>
            </a:r>
          </a:p>
        </p:txBody>
      </p:sp>
      <p:sp>
        <p:nvSpPr>
          <p:cNvPr id="27" name="矩形 26"/>
          <p:cNvSpPr/>
          <p:nvPr/>
        </p:nvSpPr>
        <p:spPr>
          <a:xfrm>
            <a:off x="4655840" y="3932060"/>
            <a:ext cx="2880320" cy="1384995"/>
          </a:xfrm>
          <a:prstGeom prst="rect">
            <a:avLst/>
          </a:prstGeom>
        </p:spPr>
        <p:txBody>
          <a:bodyPr wrap="square">
            <a:spAutoFit/>
          </a:bodyPr>
          <a:lstStyle/>
          <a:p>
            <a:r>
              <a:rPr lang="zh-CN" altLang="en-US" sz="2800" b="1" dirty="0"/>
              <a:t>共</a:t>
            </a:r>
            <a:r>
              <a:rPr lang="en-US" altLang="zh-CN" sz="2800" b="1" dirty="0"/>
              <a:t>19</a:t>
            </a:r>
            <a:r>
              <a:rPr lang="zh-CN" altLang="zh-CN" sz="2800" b="1" dirty="0"/>
              <a:t>名，奖励标准为每人</a:t>
            </a:r>
            <a:r>
              <a:rPr lang="en-US" altLang="zh-CN" sz="2800" b="1" dirty="0"/>
              <a:t>3000</a:t>
            </a:r>
            <a:r>
              <a:rPr lang="zh-CN" altLang="zh-CN" sz="2800" b="1" dirty="0"/>
              <a:t>元人民币。</a:t>
            </a:r>
          </a:p>
        </p:txBody>
      </p:sp>
      <p:sp>
        <p:nvSpPr>
          <p:cNvPr id="28" name="矩形 27"/>
          <p:cNvSpPr/>
          <p:nvPr/>
        </p:nvSpPr>
        <p:spPr>
          <a:xfrm>
            <a:off x="8068445" y="3736765"/>
            <a:ext cx="3875753" cy="2677656"/>
          </a:xfrm>
          <a:prstGeom prst="rect">
            <a:avLst/>
          </a:prstGeom>
        </p:spPr>
        <p:txBody>
          <a:bodyPr wrap="square">
            <a:spAutoFit/>
          </a:bodyPr>
          <a:lstStyle/>
          <a:p>
            <a:r>
              <a:rPr lang="zh-CN" altLang="zh-CN" sz="2800" b="1" dirty="0"/>
              <a:t>学习刻苦，成绩优秀，当年度参评综合素质成绩在本专业排名前</a:t>
            </a:r>
            <a:r>
              <a:rPr lang="en-US" altLang="zh-CN" sz="2800" b="1" dirty="0"/>
              <a:t>20%</a:t>
            </a:r>
            <a:r>
              <a:rPr lang="zh-CN" altLang="zh-CN" sz="2800" b="1" dirty="0"/>
              <a:t>。</a:t>
            </a:r>
          </a:p>
          <a:p>
            <a:r>
              <a:rPr lang="zh-CN" altLang="en-US" sz="2800" b="1" dirty="0"/>
              <a:t>热爱教育事业</a:t>
            </a:r>
            <a:endParaRPr lang="en-US" altLang="zh-CN" sz="2800" b="1" dirty="0"/>
          </a:p>
          <a:p>
            <a:r>
              <a:rPr lang="zh-CN" altLang="zh-CN" sz="2800" b="1" dirty="0"/>
              <a:t>积极参加科学研究和各类学术竞赛活动</a:t>
            </a:r>
            <a:endParaRPr lang="en-US" altLang="zh-CN" sz="2800" b="1" dirty="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1000"/>
                                        <p:tgtEl>
                                          <p:spTgt spid="18"/>
                                        </p:tgtEl>
                                      </p:cBhvr>
                                    </p:animEffect>
                                    <p:anim calcmode="lin" valueType="num">
                                      <p:cBhvr>
                                        <p:cTn id="13" dur="1000" fill="hold"/>
                                        <p:tgtEl>
                                          <p:spTgt spid="18"/>
                                        </p:tgtEl>
                                        <p:attrNameLst>
                                          <p:attrName>ppt_x</p:attrName>
                                        </p:attrNameLst>
                                      </p:cBhvr>
                                      <p:tavLst>
                                        <p:tav tm="0">
                                          <p:val>
                                            <p:strVal val="#ppt_x"/>
                                          </p:val>
                                        </p:tav>
                                        <p:tav tm="100000">
                                          <p:val>
                                            <p:strVal val="#ppt_x"/>
                                          </p:val>
                                        </p:tav>
                                      </p:tavLst>
                                    </p:anim>
                                    <p:anim calcmode="lin" valueType="num">
                                      <p:cBhvr>
                                        <p:cTn id="14" dur="1000" fill="hold"/>
                                        <p:tgtEl>
                                          <p:spTgt spid="1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1000"/>
                                        <p:tgtEl>
                                          <p:spTgt spid="21"/>
                                        </p:tgtEl>
                                      </p:cBhvr>
                                    </p:animEffect>
                                    <p:anim calcmode="lin" valueType="num">
                                      <p:cBhvr>
                                        <p:cTn id="23" dur="1000" fill="hold"/>
                                        <p:tgtEl>
                                          <p:spTgt spid="21"/>
                                        </p:tgtEl>
                                        <p:attrNameLst>
                                          <p:attrName>ppt_x</p:attrName>
                                        </p:attrNameLst>
                                      </p:cBhvr>
                                      <p:tavLst>
                                        <p:tav tm="0">
                                          <p:val>
                                            <p:strVal val="#ppt_x"/>
                                          </p:val>
                                        </p:tav>
                                        <p:tav tm="100000">
                                          <p:val>
                                            <p:strVal val="#ppt_x"/>
                                          </p:val>
                                        </p:tav>
                                      </p:tavLst>
                                    </p:anim>
                                    <p:anim calcmode="lin" valueType="num">
                                      <p:cBhvr>
                                        <p:cTn id="24" dur="1000" fill="hold"/>
                                        <p:tgtEl>
                                          <p:spTgt spid="21"/>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1000"/>
                                        <p:tgtEl>
                                          <p:spTgt spid="22"/>
                                        </p:tgtEl>
                                      </p:cBhvr>
                                    </p:animEffect>
                                    <p:anim calcmode="lin" valueType="num">
                                      <p:cBhvr>
                                        <p:cTn id="28" dur="1000" fill="hold"/>
                                        <p:tgtEl>
                                          <p:spTgt spid="22"/>
                                        </p:tgtEl>
                                        <p:attrNameLst>
                                          <p:attrName>ppt_x</p:attrName>
                                        </p:attrNameLst>
                                      </p:cBhvr>
                                      <p:tavLst>
                                        <p:tav tm="0">
                                          <p:val>
                                            <p:strVal val="#ppt_x"/>
                                          </p:val>
                                        </p:tav>
                                        <p:tav tm="100000">
                                          <p:val>
                                            <p:strVal val="#ppt_x"/>
                                          </p:val>
                                        </p:tav>
                                      </p:tavLst>
                                    </p:anim>
                                    <p:anim calcmode="lin" valueType="num">
                                      <p:cBhvr>
                                        <p:cTn id="29" dur="1000" fill="hold"/>
                                        <p:tgtEl>
                                          <p:spTgt spid="22"/>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1000"/>
                                        <p:tgtEl>
                                          <p:spTgt spid="19"/>
                                        </p:tgtEl>
                                      </p:cBhvr>
                                    </p:animEffect>
                                    <p:anim calcmode="lin" valueType="num">
                                      <p:cBhvr>
                                        <p:cTn id="33" dur="1000" fill="hold"/>
                                        <p:tgtEl>
                                          <p:spTgt spid="19"/>
                                        </p:tgtEl>
                                        <p:attrNameLst>
                                          <p:attrName>ppt_x</p:attrName>
                                        </p:attrNameLst>
                                      </p:cBhvr>
                                      <p:tavLst>
                                        <p:tav tm="0">
                                          <p:val>
                                            <p:strVal val="#ppt_x"/>
                                          </p:val>
                                        </p:tav>
                                        <p:tav tm="100000">
                                          <p:val>
                                            <p:strVal val="#ppt_x"/>
                                          </p:val>
                                        </p:tav>
                                      </p:tavLst>
                                    </p:anim>
                                    <p:anim calcmode="lin" valueType="num">
                                      <p:cBhvr>
                                        <p:cTn id="34"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 grpId="0"/>
      <p:bldP spid="21" grpId="0"/>
      <p:bldP spid="2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5"/>
          <p:cNvSpPr/>
          <p:nvPr/>
        </p:nvSpPr>
        <p:spPr bwMode="auto">
          <a:xfrm rot="9502714">
            <a:off x="1472129" y="1824575"/>
            <a:ext cx="1724071" cy="165269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F89E29"/>
          </a:solidFill>
          <a:ln>
            <a:noFill/>
          </a:ln>
        </p:spPr>
        <p:txBody>
          <a:bodyPr vert="horz" wrap="square" lIns="121920" tIns="60960" rIns="121920" bIns="60960" numCol="1" anchor="t" anchorCtr="0" compatLnSpc="1"/>
          <a:lstStyle/>
          <a:p>
            <a:endParaRPr lang="zh-CN" altLang="en-US"/>
          </a:p>
        </p:txBody>
      </p:sp>
      <p:sp>
        <p:nvSpPr>
          <p:cNvPr id="18" name="Freeform 5"/>
          <p:cNvSpPr/>
          <p:nvPr/>
        </p:nvSpPr>
        <p:spPr bwMode="auto">
          <a:xfrm rot="17952227">
            <a:off x="5292185" y="1838091"/>
            <a:ext cx="1724071" cy="165269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5EABE6"/>
          </a:solidFill>
          <a:ln>
            <a:noFill/>
          </a:ln>
        </p:spPr>
        <p:txBody>
          <a:bodyPr vert="horz" wrap="square" lIns="121920" tIns="60960" rIns="121920" bIns="60960" numCol="1" anchor="t" anchorCtr="0" compatLnSpc="1"/>
          <a:lstStyle/>
          <a:p>
            <a:endParaRPr lang="zh-CN" altLang="en-US"/>
          </a:p>
        </p:txBody>
      </p:sp>
      <p:sp>
        <p:nvSpPr>
          <p:cNvPr id="19" name="Freeform 5"/>
          <p:cNvSpPr/>
          <p:nvPr/>
        </p:nvSpPr>
        <p:spPr bwMode="auto">
          <a:xfrm rot="3526558">
            <a:off x="8787749" y="1940176"/>
            <a:ext cx="1724071" cy="165269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90C250"/>
          </a:solidFill>
          <a:ln>
            <a:noFill/>
          </a:ln>
        </p:spPr>
        <p:txBody>
          <a:bodyPr vert="horz" wrap="square" lIns="121920" tIns="60960" rIns="121920" bIns="60960" numCol="1" anchor="t" anchorCtr="0" compatLnSpc="1"/>
          <a:lstStyle/>
          <a:p>
            <a:endParaRPr lang="zh-CN" altLang="en-US"/>
          </a:p>
        </p:txBody>
      </p:sp>
      <p:sp>
        <p:nvSpPr>
          <p:cNvPr id="11" name="TextBox 10"/>
          <p:cNvSpPr txBox="1"/>
          <p:nvPr/>
        </p:nvSpPr>
        <p:spPr>
          <a:xfrm>
            <a:off x="3440033" y="147845"/>
            <a:ext cx="5292831" cy="1569660"/>
          </a:xfrm>
          <a:prstGeom prst="rect">
            <a:avLst/>
          </a:prstGeom>
          <a:noFill/>
        </p:spPr>
        <p:txBody>
          <a:bodyPr wrap="square" rtlCol="0">
            <a:spAutoFit/>
          </a:bodyPr>
          <a:lstStyle/>
          <a:p>
            <a:pPr algn="ctr"/>
            <a:r>
              <a:rPr lang="zh-CN" altLang="zh-CN" sz="4800" b="1" dirty="0">
                <a:latin typeface="宋体" panose="02010600030101010101" pitchFamily="2" charset="-122"/>
                <a:cs typeface="Arial" panose="020B0604020202020204" pitchFamily="34" charset="0"/>
              </a:rPr>
              <a:t>白方礼励志助学金</a:t>
            </a:r>
            <a:endParaRPr lang="en-US" altLang="zh-CN" sz="4800" b="1" dirty="0">
              <a:latin typeface="宋体" panose="02010600030101010101" pitchFamily="2" charset="-122"/>
              <a:cs typeface="Arial" panose="020B0604020202020204" pitchFamily="34" charset="0"/>
            </a:endParaRPr>
          </a:p>
          <a:p>
            <a:pPr algn="ctr"/>
            <a:r>
              <a:rPr lang="zh-CN" altLang="en-US" sz="4800" b="1" dirty="0">
                <a:latin typeface="宋体" panose="02010600030101010101" pitchFamily="2" charset="-122"/>
                <a:cs typeface="Arial" panose="020B0604020202020204" pitchFamily="34" charset="0"/>
              </a:rPr>
              <a:t>（</a:t>
            </a:r>
            <a:r>
              <a:rPr lang="en-US" altLang="zh-CN" sz="4800" b="1" dirty="0">
                <a:latin typeface="宋体" panose="02010600030101010101" pitchFamily="2" charset="-122"/>
                <a:cs typeface="Arial" panose="020B0604020202020204" pitchFamily="34" charset="0"/>
              </a:rPr>
              <a:t>10</a:t>
            </a:r>
            <a:r>
              <a:rPr lang="zh-CN" altLang="en-US" sz="4800" b="1" dirty="0">
                <a:latin typeface="宋体" panose="02010600030101010101" pitchFamily="2" charset="-122"/>
                <a:cs typeface="Arial" panose="020B0604020202020204" pitchFamily="34" charset="0"/>
              </a:rPr>
              <a:t>月中旬）</a:t>
            </a:r>
            <a:endParaRPr lang="zh-CN" altLang="zh-CN" sz="4800" b="1" dirty="0">
              <a:latin typeface="宋体" panose="02010600030101010101" pitchFamily="2" charset="-122"/>
              <a:cs typeface="Arial" panose="020B0604020202020204" pitchFamily="34" charset="0"/>
            </a:endParaRPr>
          </a:p>
        </p:txBody>
      </p:sp>
      <p:sp>
        <p:nvSpPr>
          <p:cNvPr id="2" name="矩形 1"/>
          <p:cNvSpPr/>
          <p:nvPr/>
        </p:nvSpPr>
        <p:spPr>
          <a:xfrm>
            <a:off x="1750853" y="2178834"/>
            <a:ext cx="1143262" cy="1011431"/>
          </a:xfrm>
          <a:prstGeom prst="rect">
            <a:avLst/>
          </a:prstGeom>
        </p:spPr>
        <p:txBody>
          <a:bodyPr wrap="none">
            <a:spAutoFit/>
          </a:bodyPr>
          <a:lstStyle/>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资助</a:t>
            </a:r>
            <a:endParaRPr lang="en-US" altLang="zh-CN" sz="3735" b="1" dirty="0">
              <a:solidFill>
                <a:schemeClr val="bg1"/>
              </a:solidFill>
              <a:latin typeface="微软雅黑" panose="020B0503020204020204" pitchFamily="34" charset="-122"/>
              <a:ea typeface="微软雅黑" panose="020B0503020204020204" pitchFamily="34" charset="-122"/>
            </a:endParaRPr>
          </a:p>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对象</a:t>
            </a:r>
          </a:p>
        </p:txBody>
      </p:sp>
      <p:sp>
        <p:nvSpPr>
          <p:cNvPr id="4" name="灯片编号占位符 3"/>
          <p:cNvSpPr>
            <a:spLocks noGrp="1"/>
          </p:cNvSpPr>
          <p:nvPr>
            <p:ph type="sldNum" sz="quarter" idx="12"/>
          </p:nvPr>
        </p:nvSpPr>
        <p:spPr/>
        <p:txBody>
          <a:bodyPr/>
          <a:lstStyle/>
          <a:p>
            <a:pPr>
              <a:defRPr/>
            </a:pPr>
            <a:fld id="{34E96E4C-A786-42C8-98B7-EB52B4851D53}" type="slidenum">
              <a:rPr lang="zh-CN" altLang="en-US" smtClean="0"/>
              <a:t>16</a:t>
            </a:fld>
            <a:endParaRPr lang="zh-CN" altLang="en-US"/>
          </a:p>
        </p:txBody>
      </p:sp>
      <p:sp>
        <p:nvSpPr>
          <p:cNvPr id="20" name="矩形 19"/>
          <p:cNvSpPr/>
          <p:nvPr/>
        </p:nvSpPr>
        <p:spPr>
          <a:xfrm>
            <a:off x="995433" y="3932060"/>
            <a:ext cx="2880320" cy="406330"/>
          </a:xfrm>
          <a:prstGeom prst="rect">
            <a:avLst/>
          </a:prstGeom>
        </p:spPr>
        <p:txBody>
          <a:bodyPr wrap="square">
            <a:spAutoFit/>
          </a:bodyPr>
          <a:lstStyle/>
          <a:p>
            <a:pPr algn="just">
              <a:lnSpc>
                <a:spcPct val="120000"/>
              </a:lnSpc>
            </a:pPr>
            <a:endParaRPr lang="zh-CN" altLang="en-US" sz="1865" dirty="0">
              <a:solidFill>
                <a:schemeClr val="tx1">
                  <a:lumMod val="50000"/>
                  <a:lumOff val="50000"/>
                </a:schemeClr>
              </a:solidFill>
              <a:latin typeface="华文细黑" panose="02010600040101010101" pitchFamily="2" charset="-122"/>
              <a:ea typeface="华文细黑" panose="02010600040101010101" pitchFamily="2" charset="-122"/>
            </a:endParaRPr>
          </a:p>
        </p:txBody>
      </p:sp>
      <p:sp>
        <p:nvSpPr>
          <p:cNvPr id="21" name="矩形 20"/>
          <p:cNvSpPr/>
          <p:nvPr/>
        </p:nvSpPr>
        <p:spPr>
          <a:xfrm>
            <a:off x="5582587" y="2178834"/>
            <a:ext cx="1143262" cy="1011431"/>
          </a:xfrm>
          <a:prstGeom prst="rect">
            <a:avLst/>
          </a:prstGeom>
        </p:spPr>
        <p:txBody>
          <a:bodyPr wrap="none">
            <a:spAutoFit/>
          </a:bodyPr>
          <a:lstStyle/>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资助</a:t>
            </a:r>
            <a:endParaRPr lang="en-US" altLang="zh-CN" sz="3735" b="1" dirty="0">
              <a:solidFill>
                <a:schemeClr val="bg1"/>
              </a:solidFill>
              <a:latin typeface="微软雅黑" panose="020B0503020204020204" pitchFamily="34" charset="-122"/>
              <a:ea typeface="微软雅黑" panose="020B0503020204020204" pitchFamily="34" charset="-122"/>
            </a:endParaRPr>
          </a:p>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条件</a:t>
            </a:r>
          </a:p>
        </p:txBody>
      </p:sp>
      <p:sp>
        <p:nvSpPr>
          <p:cNvPr id="22" name="矩形 21"/>
          <p:cNvSpPr/>
          <p:nvPr/>
        </p:nvSpPr>
        <p:spPr>
          <a:xfrm>
            <a:off x="9108097" y="2178834"/>
            <a:ext cx="1143262" cy="1011431"/>
          </a:xfrm>
          <a:prstGeom prst="rect">
            <a:avLst/>
          </a:prstGeom>
        </p:spPr>
        <p:txBody>
          <a:bodyPr wrap="none">
            <a:spAutoFit/>
          </a:bodyPr>
          <a:lstStyle/>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相关</a:t>
            </a:r>
            <a:endParaRPr lang="en-US" altLang="zh-CN" sz="3735" b="1" dirty="0">
              <a:solidFill>
                <a:schemeClr val="bg1"/>
              </a:solidFill>
              <a:latin typeface="微软雅黑" panose="020B0503020204020204" pitchFamily="34" charset="-122"/>
              <a:ea typeface="微软雅黑" panose="020B0503020204020204" pitchFamily="34" charset="-122"/>
            </a:endParaRPr>
          </a:p>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要求</a:t>
            </a:r>
          </a:p>
        </p:txBody>
      </p:sp>
      <p:sp>
        <p:nvSpPr>
          <p:cNvPr id="27" name="矩形 26"/>
          <p:cNvSpPr/>
          <p:nvPr/>
        </p:nvSpPr>
        <p:spPr>
          <a:xfrm>
            <a:off x="4496956" y="4416484"/>
            <a:ext cx="3950525" cy="1384995"/>
          </a:xfrm>
          <a:prstGeom prst="rect">
            <a:avLst/>
          </a:prstGeom>
        </p:spPr>
        <p:txBody>
          <a:bodyPr wrap="square">
            <a:spAutoFit/>
          </a:bodyPr>
          <a:lstStyle/>
          <a:p>
            <a:r>
              <a:rPr lang="zh-CN" altLang="zh-CN" sz="2800" b="1" dirty="0"/>
              <a:t>积极参加各类公益活动；</a:t>
            </a:r>
          </a:p>
          <a:p>
            <a:r>
              <a:rPr lang="zh-CN" altLang="zh-CN" sz="2800" b="1" dirty="0"/>
              <a:t>优先首次申请者，情况特殊者可再次申请</a:t>
            </a:r>
            <a:endParaRPr lang="zh-CN" altLang="en-US" sz="2800" b="1" dirty="0"/>
          </a:p>
        </p:txBody>
      </p:sp>
      <p:sp>
        <p:nvSpPr>
          <p:cNvPr id="6" name="Rectangle 3"/>
          <p:cNvSpPr>
            <a:spLocks noChangeArrowheads="1"/>
          </p:cNvSpPr>
          <p:nvPr/>
        </p:nvSpPr>
        <p:spPr bwMode="auto">
          <a:xfrm>
            <a:off x="125341" y="4135225"/>
            <a:ext cx="4206073"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r>
              <a:rPr lang="zh-CN" altLang="en-US" sz="2800" b="1" dirty="0"/>
              <a:t>我校全日制在校本科生中</a:t>
            </a:r>
            <a:endParaRPr lang="en-US" altLang="zh-CN" sz="2800" b="1" dirty="0"/>
          </a:p>
          <a:p>
            <a:pPr marL="0" marR="0" lvl="0" indent="0" algn="l" defTabSz="914400" rtl="0" eaLnBrk="0" fontAlgn="base" latinLnBrk="0" hangingPunct="0">
              <a:lnSpc>
                <a:spcPct val="100000"/>
              </a:lnSpc>
              <a:spcBef>
                <a:spcPct val="0"/>
              </a:spcBef>
              <a:spcAft>
                <a:spcPct val="0"/>
              </a:spcAft>
              <a:buClrTx/>
              <a:buSzTx/>
              <a:buFontTx/>
              <a:buNone/>
            </a:pPr>
            <a:endParaRPr lang="en-US" altLang="zh-CN" sz="2400" dirty="0">
              <a:latin typeface="宋体" panose="02010600030101010101" pitchFamily="2" charset="-122"/>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pPr>
            <a:r>
              <a:rPr lang="zh-CN" altLang="en-US" sz="2800" b="1" dirty="0"/>
              <a:t>身体残疾或罹患重大疾病</a:t>
            </a:r>
            <a:endParaRPr lang="en-US" altLang="zh-CN" sz="2800" b="1" dirty="0"/>
          </a:p>
          <a:p>
            <a:pPr marL="0" marR="0" lvl="0" indent="0" algn="l" defTabSz="914400" rtl="0" eaLnBrk="0" fontAlgn="base" latinLnBrk="0" hangingPunct="0">
              <a:lnSpc>
                <a:spcPct val="100000"/>
              </a:lnSpc>
              <a:spcBef>
                <a:spcPct val="0"/>
              </a:spcBef>
              <a:spcAft>
                <a:spcPct val="0"/>
              </a:spcAft>
              <a:buClrTx/>
              <a:buSzTx/>
              <a:buFontTx/>
              <a:buNone/>
            </a:pPr>
            <a:endParaRPr lang="en-US" altLang="zh-CN" sz="2400" dirty="0">
              <a:latin typeface="宋体" panose="02010600030101010101" pitchFamily="2" charset="-122"/>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pPr>
            <a:r>
              <a:rPr lang="zh-CN" altLang="en-US" sz="2800" b="1" dirty="0"/>
              <a:t>的家庭经济特别困难学生 </a:t>
            </a:r>
          </a:p>
        </p:txBody>
      </p:sp>
      <p:sp>
        <p:nvSpPr>
          <p:cNvPr id="7" name="矩形 6"/>
          <p:cNvSpPr/>
          <p:nvPr/>
        </p:nvSpPr>
        <p:spPr>
          <a:xfrm>
            <a:off x="8447481" y="3736765"/>
            <a:ext cx="2880321" cy="3447098"/>
          </a:xfrm>
          <a:prstGeom prst="rect">
            <a:avLst/>
          </a:prstGeom>
        </p:spPr>
        <p:txBody>
          <a:bodyPr wrap="square">
            <a:spAutoFit/>
          </a:bodyPr>
          <a:lstStyle/>
          <a:p>
            <a:r>
              <a:rPr lang="zh-CN" altLang="zh-CN" sz="2800" b="1" dirty="0"/>
              <a:t>各学院如实申报人</a:t>
            </a:r>
            <a:endParaRPr lang="en-US" altLang="zh-CN" sz="2800" b="1" dirty="0"/>
          </a:p>
          <a:p>
            <a:endParaRPr lang="en-US" altLang="zh-CN" sz="2200" dirty="0">
              <a:latin typeface="等线" panose="02010600030101010101" pitchFamily="2" charset="-122"/>
              <a:ea typeface="仿宋_GB2312"/>
              <a:cs typeface="Times New Roman" panose="02020603050405020304" pitchFamily="18" charset="0"/>
            </a:endParaRPr>
          </a:p>
          <a:p>
            <a:r>
              <a:rPr lang="zh-CN" altLang="zh-CN" sz="2800" b="1" dirty="0"/>
              <a:t>数不超过</a:t>
            </a:r>
            <a:r>
              <a:rPr lang="en-US" altLang="zh-CN" sz="2800" b="1" dirty="0"/>
              <a:t>2</a:t>
            </a:r>
            <a:r>
              <a:rPr lang="zh-CN" altLang="zh-CN" sz="2800" b="1" dirty="0"/>
              <a:t>人，如无符</a:t>
            </a:r>
            <a:endParaRPr lang="en-US" altLang="zh-CN" sz="2800" b="1" dirty="0"/>
          </a:p>
          <a:p>
            <a:endParaRPr lang="en-US" altLang="zh-CN" sz="2800" b="1" dirty="0"/>
          </a:p>
          <a:p>
            <a:r>
              <a:rPr lang="zh-CN" altLang="zh-CN" sz="2800" b="1" dirty="0"/>
              <a:t>合条件者可不申报</a:t>
            </a:r>
            <a:endParaRPr lang="zh-CN" altLang="en-US" sz="2800" b="1" dirty="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1000"/>
                                        <p:tgtEl>
                                          <p:spTgt spid="18"/>
                                        </p:tgtEl>
                                      </p:cBhvr>
                                    </p:animEffect>
                                    <p:anim calcmode="lin" valueType="num">
                                      <p:cBhvr>
                                        <p:cTn id="13" dur="1000" fill="hold"/>
                                        <p:tgtEl>
                                          <p:spTgt spid="18"/>
                                        </p:tgtEl>
                                        <p:attrNameLst>
                                          <p:attrName>ppt_x</p:attrName>
                                        </p:attrNameLst>
                                      </p:cBhvr>
                                      <p:tavLst>
                                        <p:tav tm="0">
                                          <p:val>
                                            <p:strVal val="#ppt_x"/>
                                          </p:val>
                                        </p:tav>
                                        <p:tav tm="100000">
                                          <p:val>
                                            <p:strVal val="#ppt_x"/>
                                          </p:val>
                                        </p:tav>
                                      </p:tavLst>
                                    </p:anim>
                                    <p:anim calcmode="lin" valueType="num">
                                      <p:cBhvr>
                                        <p:cTn id="14" dur="1000" fill="hold"/>
                                        <p:tgtEl>
                                          <p:spTgt spid="1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1000"/>
                                        <p:tgtEl>
                                          <p:spTgt spid="21"/>
                                        </p:tgtEl>
                                      </p:cBhvr>
                                    </p:animEffect>
                                    <p:anim calcmode="lin" valueType="num">
                                      <p:cBhvr>
                                        <p:cTn id="23" dur="1000" fill="hold"/>
                                        <p:tgtEl>
                                          <p:spTgt spid="21"/>
                                        </p:tgtEl>
                                        <p:attrNameLst>
                                          <p:attrName>ppt_x</p:attrName>
                                        </p:attrNameLst>
                                      </p:cBhvr>
                                      <p:tavLst>
                                        <p:tav tm="0">
                                          <p:val>
                                            <p:strVal val="#ppt_x"/>
                                          </p:val>
                                        </p:tav>
                                        <p:tav tm="100000">
                                          <p:val>
                                            <p:strVal val="#ppt_x"/>
                                          </p:val>
                                        </p:tav>
                                      </p:tavLst>
                                    </p:anim>
                                    <p:anim calcmode="lin" valueType="num">
                                      <p:cBhvr>
                                        <p:cTn id="24" dur="1000" fill="hold"/>
                                        <p:tgtEl>
                                          <p:spTgt spid="21"/>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1000"/>
                                        <p:tgtEl>
                                          <p:spTgt spid="22"/>
                                        </p:tgtEl>
                                      </p:cBhvr>
                                    </p:animEffect>
                                    <p:anim calcmode="lin" valueType="num">
                                      <p:cBhvr>
                                        <p:cTn id="28" dur="1000" fill="hold"/>
                                        <p:tgtEl>
                                          <p:spTgt spid="22"/>
                                        </p:tgtEl>
                                        <p:attrNameLst>
                                          <p:attrName>ppt_x</p:attrName>
                                        </p:attrNameLst>
                                      </p:cBhvr>
                                      <p:tavLst>
                                        <p:tav tm="0">
                                          <p:val>
                                            <p:strVal val="#ppt_x"/>
                                          </p:val>
                                        </p:tav>
                                        <p:tav tm="100000">
                                          <p:val>
                                            <p:strVal val="#ppt_x"/>
                                          </p:val>
                                        </p:tav>
                                      </p:tavLst>
                                    </p:anim>
                                    <p:anim calcmode="lin" valueType="num">
                                      <p:cBhvr>
                                        <p:cTn id="29" dur="1000" fill="hold"/>
                                        <p:tgtEl>
                                          <p:spTgt spid="22"/>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1000"/>
                                        <p:tgtEl>
                                          <p:spTgt spid="19"/>
                                        </p:tgtEl>
                                      </p:cBhvr>
                                    </p:animEffect>
                                    <p:anim calcmode="lin" valueType="num">
                                      <p:cBhvr>
                                        <p:cTn id="33" dur="1000" fill="hold"/>
                                        <p:tgtEl>
                                          <p:spTgt spid="19"/>
                                        </p:tgtEl>
                                        <p:attrNameLst>
                                          <p:attrName>ppt_x</p:attrName>
                                        </p:attrNameLst>
                                      </p:cBhvr>
                                      <p:tavLst>
                                        <p:tav tm="0">
                                          <p:val>
                                            <p:strVal val="#ppt_x"/>
                                          </p:val>
                                        </p:tav>
                                        <p:tav tm="100000">
                                          <p:val>
                                            <p:strVal val="#ppt_x"/>
                                          </p:val>
                                        </p:tav>
                                      </p:tavLst>
                                    </p:anim>
                                    <p:anim calcmode="lin" valueType="num">
                                      <p:cBhvr>
                                        <p:cTn id="34"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 grpId="0"/>
      <p:bldP spid="21" grpId="0"/>
      <p:bldP spid="2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5"/>
          <p:cNvSpPr/>
          <p:nvPr/>
        </p:nvSpPr>
        <p:spPr bwMode="auto">
          <a:xfrm rot="9502714">
            <a:off x="1472129" y="1824575"/>
            <a:ext cx="1724071" cy="165269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F89E29"/>
          </a:solidFill>
          <a:ln>
            <a:noFill/>
          </a:ln>
        </p:spPr>
        <p:txBody>
          <a:bodyPr vert="horz" wrap="square" lIns="121920" tIns="60960" rIns="121920" bIns="60960" numCol="1" anchor="t" anchorCtr="0" compatLnSpc="1"/>
          <a:lstStyle/>
          <a:p>
            <a:endParaRPr lang="zh-CN" altLang="en-US"/>
          </a:p>
        </p:txBody>
      </p:sp>
      <p:sp>
        <p:nvSpPr>
          <p:cNvPr id="18" name="Freeform 5"/>
          <p:cNvSpPr/>
          <p:nvPr/>
        </p:nvSpPr>
        <p:spPr bwMode="auto">
          <a:xfrm rot="17952227">
            <a:off x="5292185" y="1838091"/>
            <a:ext cx="1724071" cy="165269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5EABE6"/>
          </a:solidFill>
          <a:ln>
            <a:noFill/>
          </a:ln>
        </p:spPr>
        <p:txBody>
          <a:bodyPr vert="horz" wrap="square" lIns="121920" tIns="60960" rIns="121920" bIns="60960" numCol="1" anchor="t" anchorCtr="0" compatLnSpc="1"/>
          <a:lstStyle/>
          <a:p>
            <a:endParaRPr lang="zh-CN" altLang="en-US"/>
          </a:p>
        </p:txBody>
      </p:sp>
      <p:sp>
        <p:nvSpPr>
          <p:cNvPr id="19" name="Freeform 5"/>
          <p:cNvSpPr/>
          <p:nvPr/>
        </p:nvSpPr>
        <p:spPr bwMode="auto">
          <a:xfrm rot="3526558">
            <a:off x="8787749" y="1940176"/>
            <a:ext cx="1724071" cy="165269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90C250"/>
          </a:solidFill>
          <a:ln>
            <a:noFill/>
          </a:ln>
        </p:spPr>
        <p:txBody>
          <a:bodyPr vert="horz" wrap="square" lIns="121920" tIns="60960" rIns="121920" bIns="60960" numCol="1" anchor="t" anchorCtr="0" compatLnSpc="1"/>
          <a:lstStyle/>
          <a:p>
            <a:endParaRPr lang="zh-CN" altLang="en-US"/>
          </a:p>
        </p:txBody>
      </p:sp>
      <p:sp>
        <p:nvSpPr>
          <p:cNvPr id="11" name="TextBox 10"/>
          <p:cNvSpPr txBox="1"/>
          <p:nvPr/>
        </p:nvSpPr>
        <p:spPr>
          <a:xfrm>
            <a:off x="3726677" y="122306"/>
            <a:ext cx="4857784" cy="1569660"/>
          </a:xfrm>
          <a:prstGeom prst="rect">
            <a:avLst/>
          </a:prstGeom>
          <a:noFill/>
        </p:spPr>
        <p:txBody>
          <a:bodyPr wrap="square" rtlCol="0">
            <a:spAutoFit/>
          </a:bodyPr>
          <a:lstStyle/>
          <a:p>
            <a:pPr algn="ctr"/>
            <a:r>
              <a:rPr lang="zh-CN" altLang="zh-CN" sz="4800" b="1" dirty="0">
                <a:latin typeface="宋体" panose="02010600030101010101" pitchFamily="2" charset="-122"/>
                <a:cs typeface="Arial" panose="020B0604020202020204" pitchFamily="34" charset="0"/>
              </a:rPr>
              <a:t>励志奖学金</a:t>
            </a:r>
            <a:endParaRPr lang="en-US" altLang="zh-CN" sz="4800" b="1" dirty="0">
              <a:latin typeface="宋体" panose="02010600030101010101" pitchFamily="2" charset="-122"/>
              <a:cs typeface="Arial" panose="020B0604020202020204" pitchFamily="34" charset="0"/>
            </a:endParaRPr>
          </a:p>
          <a:p>
            <a:pPr algn="ctr"/>
            <a:r>
              <a:rPr lang="zh-CN" altLang="en-US" sz="4800" b="1" dirty="0">
                <a:latin typeface="宋体" panose="02010600030101010101" pitchFamily="2" charset="-122"/>
                <a:cs typeface="Arial" panose="020B0604020202020204" pitchFamily="34" charset="0"/>
              </a:rPr>
              <a:t>（</a:t>
            </a:r>
            <a:r>
              <a:rPr lang="en-US" altLang="zh-CN" sz="4800" b="1" dirty="0">
                <a:latin typeface="宋体" panose="02010600030101010101" pitchFamily="2" charset="-122"/>
                <a:cs typeface="Arial" panose="020B0604020202020204" pitchFamily="34" charset="0"/>
              </a:rPr>
              <a:t>10</a:t>
            </a:r>
            <a:r>
              <a:rPr lang="zh-CN" altLang="en-US" sz="4800" b="1" dirty="0">
                <a:latin typeface="宋体" panose="02010600030101010101" pitchFamily="2" charset="-122"/>
                <a:cs typeface="Arial" panose="020B0604020202020204" pitchFamily="34" charset="0"/>
              </a:rPr>
              <a:t>月中旬）</a:t>
            </a:r>
            <a:endParaRPr lang="zh-CN" altLang="zh-CN" sz="4800" b="1" dirty="0">
              <a:latin typeface="宋体" panose="02010600030101010101" pitchFamily="2" charset="-122"/>
              <a:cs typeface="Arial" panose="020B0604020202020204" pitchFamily="34" charset="0"/>
            </a:endParaRPr>
          </a:p>
        </p:txBody>
      </p:sp>
      <p:sp>
        <p:nvSpPr>
          <p:cNvPr id="2" name="矩形 1"/>
          <p:cNvSpPr/>
          <p:nvPr/>
        </p:nvSpPr>
        <p:spPr>
          <a:xfrm>
            <a:off x="1750853" y="2178834"/>
            <a:ext cx="1143262" cy="1011431"/>
          </a:xfrm>
          <a:prstGeom prst="rect">
            <a:avLst/>
          </a:prstGeom>
        </p:spPr>
        <p:txBody>
          <a:bodyPr wrap="none">
            <a:spAutoFit/>
          </a:bodyPr>
          <a:lstStyle/>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申报</a:t>
            </a:r>
            <a:endParaRPr lang="en-US" altLang="zh-CN" sz="3735" b="1" dirty="0">
              <a:solidFill>
                <a:schemeClr val="bg1"/>
              </a:solidFill>
              <a:latin typeface="微软雅黑" panose="020B0503020204020204" pitchFamily="34" charset="-122"/>
              <a:ea typeface="微软雅黑" panose="020B0503020204020204" pitchFamily="34" charset="-122"/>
            </a:endParaRPr>
          </a:p>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对象</a:t>
            </a:r>
          </a:p>
        </p:txBody>
      </p:sp>
      <p:sp>
        <p:nvSpPr>
          <p:cNvPr id="4" name="灯片编号占位符 3"/>
          <p:cNvSpPr>
            <a:spLocks noGrp="1"/>
          </p:cNvSpPr>
          <p:nvPr>
            <p:ph type="sldNum" sz="quarter" idx="12"/>
          </p:nvPr>
        </p:nvSpPr>
        <p:spPr/>
        <p:txBody>
          <a:bodyPr/>
          <a:lstStyle/>
          <a:p>
            <a:pPr>
              <a:defRPr/>
            </a:pPr>
            <a:fld id="{34E96E4C-A786-42C8-98B7-EB52B4851D53}" type="slidenum">
              <a:rPr lang="zh-CN" altLang="en-US" smtClean="0"/>
              <a:t>17</a:t>
            </a:fld>
            <a:endParaRPr lang="zh-CN" altLang="en-US"/>
          </a:p>
        </p:txBody>
      </p:sp>
      <p:sp>
        <p:nvSpPr>
          <p:cNvPr id="20" name="矩形 19"/>
          <p:cNvSpPr/>
          <p:nvPr/>
        </p:nvSpPr>
        <p:spPr>
          <a:xfrm>
            <a:off x="995433" y="3932060"/>
            <a:ext cx="2880320" cy="1076192"/>
          </a:xfrm>
          <a:prstGeom prst="rect">
            <a:avLst/>
          </a:prstGeom>
        </p:spPr>
        <p:txBody>
          <a:bodyPr wrap="square">
            <a:spAutoFit/>
          </a:bodyPr>
          <a:lstStyle/>
          <a:p>
            <a:pPr algn="just">
              <a:lnSpc>
                <a:spcPct val="120000"/>
              </a:lnSpc>
            </a:pPr>
            <a:r>
              <a:rPr lang="zh-CN" altLang="zh-CN" sz="2800" b="1" dirty="0"/>
              <a:t>本科生中二年级及以上学生</a:t>
            </a:r>
            <a:endParaRPr lang="zh-CN" altLang="en-US" sz="2800" b="1" dirty="0"/>
          </a:p>
        </p:txBody>
      </p:sp>
      <p:sp>
        <p:nvSpPr>
          <p:cNvPr id="21" name="矩形 20"/>
          <p:cNvSpPr/>
          <p:nvPr/>
        </p:nvSpPr>
        <p:spPr>
          <a:xfrm>
            <a:off x="5582587" y="2178834"/>
            <a:ext cx="1143262" cy="1011431"/>
          </a:xfrm>
          <a:prstGeom prst="rect">
            <a:avLst/>
          </a:prstGeom>
        </p:spPr>
        <p:txBody>
          <a:bodyPr wrap="none">
            <a:spAutoFit/>
          </a:bodyPr>
          <a:lstStyle/>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申报</a:t>
            </a:r>
            <a:endParaRPr lang="en-US" altLang="zh-CN" sz="3735" b="1" dirty="0">
              <a:solidFill>
                <a:schemeClr val="bg1"/>
              </a:solidFill>
              <a:latin typeface="微软雅黑" panose="020B0503020204020204" pitchFamily="34" charset="-122"/>
              <a:ea typeface="微软雅黑" panose="020B0503020204020204" pitchFamily="34" charset="-122"/>
            </a:endParaRPr>
          </a:p>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条件</a:t>
            </a:r>
          </a:p>
        </p:txBody>
      </p:sp>
      <p:sp>
        <p:nvSpPr>
          <p:cNvPr id="22" name="矩形 21"/>
          <p:cNvSpPr/>
          <p:nvPr/>
        </p:nvSpPr>
        <p:spPr>
          <a:xfrm>
            <a:off x="9108097" y="2178834"/>
            <a:ext cx="1143262" cy="1011431"/>
          </a:xfrm>
          <a:prstGeom prst="rect">
            <a:avLst/>
          </a:prstGeom>
        </p:spPr>
        <p:txBody>
          <a:bodyPr wrap="none">
            <a:spAutoFit/>
          </a:bodyPr>
          <a:lstStyle/>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评定</a:t>
            </a:r>
            <a:endParaRPr lang="en-US" altLang="zh-CN" sz="3735" b="1" dirty="0">
              <a:solidFill>
                <a:schemeClr val="bg1"/>
              </a:solidFill>
              <a:latin typeface="微软雅黑" panose="020B0503020204020204" pitchFamily="34" charset="-122"/>
              <a:ea typeface="微软雅黑" panose="020B0503020204020204" pitchFamily="34" charset="-122"/>
            </a:endParaRPr>
          </a:p>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方法</a:t>
            </a:r>
          </a:p>
        </p:txBody>
      </p:sp>
      <p:sp>
        <p:nvSpPr>
          <p:cNvPr id="27" name="矩形 26"/>
          <p:cNvSpPr/>
          <p:nvPr/>
        </p:nvSpPr>
        <p:spPr>
          <a:xfrm>
            <a:off x="3982377" y="3651171"/>
            <a:ext cx="3954972" cy="3170099"/>
          </a:xfrm>
          <a:prstGeom prst="rect">
            <a:avLst/>
          </a:prstGeom>
        </p:spPr>
        <p:txBody>
          <a:bodyPr wrap="square">
            <a:spAutoFit/>
          </a:bodyPr>
          <a:lstStyle/>
          <a:p>
            <a:pPr marL="342900" indent="-342900">
              <a:buFont typeface="Wingdings" panose="05000000000000000000" pitchFamily="2" charset="2"/>
              <a:buChar char="Ø"/>
            </a:pPr>
            <a:r>
              <a:rPr lang="zh-CN" altLang="zh-CN" sz="2500" b="1" dirty="0">
                <a:latin typeface="宋体" panose="02010600030101010101" pitchFamily="2" charset="-122"/>
              </a:rPr>
              <a:t>成绩优秀，综合素质较高具体成绩要求体能测试合格；学习成绩（不包含体育、英语成绩）排名须在年级</a:t>
            </a:r>
            <a:r>
              <a:rPr lang="zh-CN" altLang="zh-CN" sz="2500" b="1" dirty="0">
                <a:solidFill>
                  <a:srgbClr val="0070C0"/>
                </a:solidFill>
                <a:latin typeface="宋体" panose="02010600030101010101" pitchFamily="2" charset="-122"/>
              </a:rPr>
              <a:t>专业前</a:t>
            </a:r>
            <a:r>
              <a:rPr lang="en-US" altLang="zh-CN" sz="2500" b="1" dirty="0">
                <a:solidFill>
                  <a:srgbClr val="0070C0"/>
                </a:solidFill>
                <a:latin typeface="宋体" panose="02010600030101010101" pitchFamily="2" charset="-122"/>
              </a:rPr>
              <a:t>20%</a:t>
            </a:r>
            <a:r>
              <a:rPr lang="zh-CN" altLang="zh-CN" sz="2500" b="1" dirty="0">
                <a:latin typeface="宋体" panose="02010600030101010101" pitchFamily="2" charset="-122"/>
              </a:rPr>
              <a:t>综测前</a:t>
            </a:r>
            <a:r>
              <a:rPr lang="en-US" altLang="zh-CN" sz="2500" b="1" dirty="0">
                <a:solidFill>
                  <a:srgbClr val="0070C0"/>
                </a:solidFill>
                <a:latin typeface="宋体" panose="02010600030101010101" pitchFamily="2" charset="-122"/>
              </a:rPr>
              <a:t>30%</a:t>
            </a:r>
            <a:endParaRPr lang="zh-CN" altLang="zh-CN" sz="2500" b="1" dirty="0">
              <a:solidFill>
                <a:srgbClr val="0070C0"/>
              </a:solidFill>
              <a:latin typeface="宋体" panose="02010600030101010101" pitchFamily="2" charset="-122"/>
            </a:endParaRPr>
          </a:p>
          <a:p>
            <a:pPr marL="342900" indent="-342900">
              <a:buFont typeface="Wingdings" panose="05000000000000000000" pitchFamily="2" charset="2"/>
              <a:buChar char="Ø"/>
            </a:pPr>
            <a:r>
              <a:rPr lang="zh-CN" altLang="zh-CN" sz="2500" b="1" dirty="0">
                <a:latin typeface="宋体" panose="02010600030101010101" pitchFamily="2" charset="-122"/>
              </a:rPr>
              <a:t>通过学校家庭经济困难学生认定建档</a:t>
            </a:r>
            <a:endParaRPr lang="zh-CN" altLang="en-US" sz="2500" b="1" dirty="0">
              <a:solidFill>
                <a:schemeClr val="tx1">
                  <a:lumMod val="50000"/>
                  <a:lumOff val="50000"/>
                </a:schemeClr>
              </a:solidFill>
              <a:latin typeface="宋体" panose="02010600030101010101" pitchFamily="2" charset="-122"/>
            </a:endParaRPr>
          </a:p>
        </p:txBody>
      </p:sp>
      <p:sp>
        <p:nvSpPr>
          <p:cNvPr id="28" name="矩形 27"/>
          <p:cNvSpPr/>
          <p:nvPr/>
        </p:nvSpPr>
        <p:spPr>
          <a:xfrm>
            <a:off x="8209624" y="3569298"/>
            <a:ext cx="2880320" cy="3153236"/>
          </a:xfrm>
          <a:prstGeom prst="rect">
            <a:avLst/>
          </a:prstGeom>
        </p:spPr>
        <p:txBody>
          <a:bodyPr wrap="square">
            <a:spAutoFit/>
          </a:bodyPr>
          <a:lstStyle/>
          <a:p>
            <a:pPr lvl="0" algn="just">
              <a:lnSpc>
                <a:spcPct val="120000"/>
              </a:lnSpc>
            </a:pPr>
            <a:r>
              <a:rPr lang="zh-CN" altLang="zh-CN" sz="2800" b="1" dirty="0"/>
              <a:t>我校</a:t>
            </a:r>
            <a:r>
              <a:rPr lang="zh-CN" altLang="zh-CN" sz="2800" b="1" dirty="0">
                <a:solidFill>
                  <a:srgbClr val="FF0000"/>
                </a:solidFill>
              </a:rPr>
              <a:t>已建档</a:t>
            </a:r>
            <a:r>
              <a:rPr lang="zh-CN" altLang="zh-CN" sz="2800" b="1" dirty="0"/>
              <a:t>的家庭经济困难学生</a:t>
            </a:r>
          </a:p>
          <a:p>
            <a:pPr lvl="0" algn="just">
              <a:lnSpc>
                <a:spcPct val="120000"/>
              </a:lnSpc>
            </a:pPr>
            <a:r>
              <a:rPr lang="zh-CN" altLang="zh-CN" sz="2800" b="1" dirty="0"/>
              <a:t>本学年度已获得国家奖学金的</a:t>
            </a:r>
            <a:r>
              <a:rPr lang="zh-CN" altLang="zh-CN" sz="2800" b="1" dirty="0">
                <a:solidFill>
                  <a:srgbClr val="FF0000"/>
                </a:solidFill>
              </a:rPr>
              <a:t>不能</a:t>
            </a:r>
            <a:r>
              <a:rPr lang="zh-CN" altLang="zh-CN" sz="2800" b="1" dirty="0"/>
              <a:t>再申报国家励志奖学金。</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1000"/>
                                        <p:tgtEl>
                                          <p:spTgt spid="18"/>
                                        </p:tgtEl>
                                      </p:cBhvr>
                                    </p:animEffect>
                                    <p:anim calcmode="lin" valueType="num">
                                      <p:cBhvr>
                                        <p:cTn id="13" dur="1000" fill="hold"/>
                                        <p:tgtEl>
                                          <p:spTgt spid="18"/>
                                        </p:tgtEl>
                                        <p:attrNameLst>
                                          <p:attrName>ppt_x</p:attrName>
                                        </p:attrNameLst>
                                      </p:cBhvr>
                                      <p:tavLst>
                                        <p:tav tm="0">
                                          <p:val>
                                            <p:strVal val="#ppt_x"/>
                                          </p:val>
                                        </p:tav>
                                        <p:tav tm="100000">
                                          <p:val>
                                            <p:strVal val="#ppt_x"/>
                                          </p:val>
                                        </p:tav>
                                      </p:tavLst>
                                    </p:anim>
                                    <p:anim calcmode="lin" valueType="num">
                                      <p:cBhvr>
                                        <p:cTn id="14" dur="1000" fill="hold"/>
                                        <p:tgtEl>
                                          <p:spTgt spid="1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1000"/>
                                        <p:tgtEl>
                                          <p:spTgt spid="21"/>
                                        </p:tgtEl>
                                      </p:cBhvr>
                                    </p:animEffect>
                                    <p:anim calcmode="lin" valueType="num">
                                      <p:cBhvr>
                                        <p:cTn id="23" dur="1000" fill="hold"/>
                                        <p:tgtEl>
                                          <p:spTgt spid="21"/>
                                        </p:tgtEl>
                                        <p:attrNameLst>
                                          <p:attrName>ppt_x</p:attrName>
                                        </p:attrNameLst>
                                      </p:cBhvr>
                                      <p:tavLst>
                                        <p:tav tm="0">
                                          <p:val>
                                            <p:strVal val="#ppt_x"/>
                                          </p:val>
                                        </p:tav>
                                        <p:tav tm="100000">
                                          <p:val>
                                            <p:strVal val="#ppt_x"/>
                                          </p:val>
                                        </p:tav>
                                      </p:tavLst>
                                    </p:anim>
                                    <p:anim calcmode="lin" valueType="num">
                                      <p:cBhvr>
                                        <p:cTn id="24" dur="1000" fill="hold"/>
                                        <p:tgtEl>
                                          <p:spTgt spid="21"/>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1000"/>
                                        <p:tgtEl>
                                          <p:spTgt spid="22"/>
                                        </p:tgtEl>
                                      </p:cBhvr>
                                    </p:animEffect>
                                    <p:anim calcmode="lin" valueType="num">
                                      <p:cBhvr>
                                        <p:cTn id="28" dur="1000" fill="hold"/>
                                        <p:tgtEl>
                                          <p:spTgt spid="22"/>
                                        </p:tgtEl>
                                        <p:attrNameLst>
                                          <p:attrName>ppt_x</p:attrName>
                                        </p:attrNameLst>
                                      </p:cBhvr>
                                      <p:tavLst>
                                        <p:tav tm="0">
                                          <p:val>
                                            <p:strVal val="#ppt_x"/>
                                          </p:val>
                                        </p:tav>
                                        <p:tav tm="100000">
                                          <p:val>
                                            <p:strVal val="#ppt_x"/>
                                          </p:val>
                                        </p:tav>
                                      </p:tavLst>
                                    </p:anim>
                                    <p:anim calcmode="lin" valueType="num">
                                      <p:cBhvr>
                                        <p:cTn id="29" dur="1000" fill="hold"/>
                                        <p:tgtEl>
                                          <p:spTgt spid="22"/>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1000"/>
                                        <p:tgtEl>
                                          <p:spTgt spid="19"/>
                                        </p:tgtEl>
                                      </p:cBhvr>
                                    </p:animEffect>
                                    <p:anim calcmode="lin" valueType="num">
                                      <p:cBhvr>
                                        <p:cTn id="33" dur="1000" fill="hold"/>
                                        <p:tgtEl>
                                          <p:spTgt spid="19"/>
                                        </p:tgtEl>
                                        <p:attrNameLst>
                                          <p:attrName>ppt_x</p:attrName>
                                        </p:attrNameLst>
                                      </p:cBhvr>
                                      <p:tavLst>
                                        <p:tav tm="0">
                                          <p:val>
                                            <p:strVal val="#ppt_x"/>
                                          </p:val>
                                        </p:tav>
                                        <p:tav tm="100000">
                                          <p:val>
                                            <p:strVal val="#ppt_x"/>
                                          </p:val>
                                        </p:tav>
                                      </p:tavLst>
                                    </p:anim>
                                    <p:anim calcmode="lin" valueType="num">
                                      <p:cBhvr>
                                        <p:cTn id="34"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 grpId="0"/>
      <p:bldP spid="21" grpId="0"/>
      <p:bldP spid="2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5"/>
          <p:cNvSpPr/>
          <p:nvPr/>
        </p:nvSpPr>
        <p:spPr bwMode="auto">
          <a:xfrm rot="9502714">
            <a:off x="1472129" y="1824575"/>
            <a:ext cx="1724071" cy="165269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F89E29"/>
          </a:solidFill>
          <a:ln>
            <a:noFill/>
          </a:ln>
        </p:spPr>
        <p:txBody>
          <a:bodyPr vert="horz" wrap="square" lIns="121920" tIns="60960" rIns="121920" bIns="60960" numCol="1" anchor="t" anchorCtr="0" compatLnSpc="1"/>
          <a:lstStyle/>
          <a:p>
            <a:endParaRPr lang="zh-CN" altLang="en-US"/>
          </a:p>
        </p:txBody>
      </p:sp>
      <p:sp>
        <p:nvSpPr>
          <p:cNvPr id="18" name="Freeform 5"/>
          <p:cNvSpPr/>
          <p:nvPr/>
        </p:nvSpPr>
        <p:spPr bwMode="auto">
          <a:xfrm rot="17952227">
            <a:off x="5292185" y="1838091"/>
            <a:ext cx="1724071" cy="165269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5EABE6"/>
          </a:solidFill>
          <a:ln>
            <a:noFill/>
          </a:ln>
        </p:spPr>
        <p:txBody>
          <a:bodyPr vert="horz" wrap="square" lIns="121920" tIns="60960" rIns="121920" bIns="60960" numCol="1" anchor="t" anchorCtr="0" compatLnSpc="1"/>
          <a:lstStyle/>
          <a:p>
            <a:endParaRPr lang="zh-CN" altLang="en-US"/>
          </a:p>
        </p:txBody>
      </p:sp>
      <p:sp>
        <p:nvSpPr>
          <p:cNvPr id="19" name="Freeform 5"/>
          <p:cNvSpPr/>
          <p:nvPr/>
        </p:nvSpPr>
        <p:spPr bwMode="auto">
          <a:xfrm rot="3526558">
            <a:off x="8787749" y="1940176"/>
            <a:ext cx="1724071" cy="165269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90C250"/>
          </a:solidFill>
          <a:ln>
            <a:noFill/>
          </a:ln>
        </p:spPr>
        <p:txBody>
          <a:bodyPr vert="horz" wrap="square" lIns="121920" tIns="60960" rIns="121920" bIns="60960" numCol="1" anchor="t" anchorCtr="0" compatLnSpc="1"/>
          <a:lstStyle/>
          <a:p>
            <a:endParaRPr lang="zh-CN" altLang="en-US"/>
          </a:p>
        </p:txBody>
      </p:sp>
      <p:sp>
        <p:nvSpPr>
          <p:cNvPr id="11" name="TextBox 10"/>
          <p:cNvSpPr txBox="1"/>
          <p:nvPr/>
        </p:nvSpPr>
        <p:spPr>
          <a:xfrm>
            <a:off x="3725326" y="62824"/>
            <a:ext cx="4857784" cy="1569660"/>
          </a:xfrm>
          <a:prstGeom prst="rect">
            <a:avLst/>
          </a:prstGeom>
          <a:noFill/>
        </p:spPr>
        <p:txBody>
          <a:bodyPr wrap="square" rtlCol="0">
            <a:spAutoFit/>
          </a:bodyPr>
          <a:lstStyle/>
          <a:p>
            <a:pPr algn="ctr"/>
            <a:r>
              <a:rPr lang="zh-CN" altLang="zh-CN" sz="4800" b="1" dirty="0">
                <a:latin typeface="宋体" panose="02010600030101010101" pitchFamily="2" charset="-122"/>
                <a:cs typeface="Arial" panose="020B0604020202020204" pitchFamily="34" charset="0"/>
              </a:rPr>
              <a:t>国家助学金</a:t>
            </a:r>
            <a:endParaRPr lang="en-US" altLang="zh-CN" sz="4800" b="1" dirty="0">
              <a:latin typeface="宋体" panose="02010600030101010101" pitchFamily="2" charset="-122"/>
              <a:cs typeface="Arial" panose="020B0604020202020204" pitchFamily="34" charset="0"/>
            </a:endParaRPr>
          </a:p>
          <a:p>
            <a:pPr algn="ctr"/>
            <a:r>
              <a:rPr lang="zh-CN" altLang="en-US" sz="4800" b="1" dirty="0">
                <a:latin typeface="宋体" panose="02010600030101010101" pitchFamily="2" charset="-122"/>
                <a:cs typeface="Arial" panose="020B0604020202020204" pitchFamily="34" charset="0"/>
              </a:rPr>
              <a:t>（</a:t>
            </a:r>
            <a:r>
              <a:rPr lang="en-US" altLang="zh-CN" sz="4800" b="1" dirty="0">
                <a:latin typeface="宋体" panose="02010600030101010101" pitchFamily="2" charset="-122"/>
                <a:cs typeface="Arial" panose="020B0604020202020204" pitchFamily="34" charset="0"/>
              </a:rPr>
              <a:t>10</a:t>
            </a:r>
            <a:r>
              <a:rPr lang="zh-CN" altLang="en-US" sz="4800" b="1" dirty="0">
                <a:latin typeface="宋体" panose="02010600030101010101" pitchFamily="2" charset="-122"/>
                <a:cs typeface="Arial" panose="020B0604020202020204" pitchFamily="34" charset="0"/>
              </a:rPr>
              <a:t>月下旬）</a:t>
            </a:r>
            <a:endParaRPr lang="zh-CN" altLang="zh-CN" sz="4800" b="1" dirty="0">
              <a:latin typeface="宋体" panose="02010600030101010101" pitchFamily="2" charset="-122"/>
              <a:cs typeface="Arial" panose="020B0604020202020204" pitchFamily="34" charset="0"/>
            </a:endParaRPr>
          </a:p>
        </p:txBody>
      </p:sp>
      <p:sp>
        <p:nvSpPr>
          <p:cNvPr id="2" name="矩形 1"/>
          <p:cNvSpPr/>
          <p:nvPr/>
        </p:nvSpPr>
        <p:spPr>
          <a:xfrm>
            <a:off x="1750853" y="2178834"/>
            <a:ext cx="1143262" cy="1011431"/>
          </a:xfrm>
          <a:prstGeom prst="rect">
            <a:avLst/>
          </a:prstGeom>
        </p:spPr>
        <p:txBody>
          <a:bodyPr wrap="none">
            <a:spAutoFit/>
          </a:bodyPr>
          <a:lstStyle/>
          <a:p>
            <a:pPr lvl="0" algn="ctr">
              <a:lnSpc>
                <a:spcPct val="80000"/>
              </a:lnSpc>
            </a:pPr>
            <a:r>
              <a:rPr lang="zh-CN" altLang="en-US" sz="3735" b="1" dirty="0">
                <a:solidFill>
                  <a:schemeClr val="bg1"/>
                </a:solidFill>
                <a:latin typeface="华文细黑" panose="02010600040101010101" pitchFamily="2" charset="-122"/>
                <a:ea typeface="华文细黑" panose="02010600040101010101" pitchFamily="2" charset="-122"/>
              </a:rPr>
              <a:t>申报</a:t>
            </a:r>
            <a:endParaRPr lang="en-US" altLang="zh-CN" sz="3735" b="1" dirty="0">
              <a:solidFill>
                <a:schemeClr val="bg1"/>
              </a:solidFill>
              <a:latin typeface="华文细黑" panose="02010600040101010101" pitchFamily="2" charset="-122"/>
              <a:ea typeface="华文细黑" panose="02010600040101010101" pitchFamily="2" charset="-122"/>
            </a:endParaRPr>
          </a:p>
          <a:p>
            <a:pPr lvl="0" algn="ctr">
              <a:lnSpc>
                <a:spcPct val="80000"/>
              </a:lnSpc>
            </a:pPr>
            <a:r>
              <a:rPr lang="zh-CN" altLang="en-US" sz="3735" b="1" dirty="0">
                <a:solidFill>
                  <a:schemeClr val="bg1"/>
                </a:solidFill>
                <a:latin typeface="华文细黑" panose="02010600040101010101" pitchFamily="2" charset="-122"/>
                <a:ea typeface="华文细黑" panose="02010600040101010101" pitchFamily="2" charset="-122"/>
              </a:rPr>
              <a:t>条件</a:t>
            </a:r>
          </a:p>
        </p:txBody>
      </p:sp>
      <p:sp>
        <p:nvSpPr>
          <p:cNvPr id="4" name="灯片编号占位符 3"/>
          <p:cNvSpPr>
            <a:spLocks noGrp="1"/>
          </p:cNvSpPr>
          <p:nvPr>
            <p:ph type="sldNum" sz="quarter" idx="12"/>
          </p:nvPr>
        </p:nvSpPr>
        <p:spPr/>
        <p:txBody>
          <a:bodyPr/>
          <a:lstStyle/>
          <a:p>
            <a:pPr>
              <a:defRPr/>
            </a:pPr>
            <a:fld id="{34E96E4C-A786-42C8-98B7-EB52B4851D53}" type="slidenum">
              <a:rPr lang="zh-CN" altLang="en-US" smtClean="0"/>
              <a:t>18</a:t>
            </a:fld>
            <a:endParaRPr lang="zh-CN" altLang="en-US"/>
          </a:p>
        </p:txBody>
      </p:sp>
      <p:sp>
        <p:nvSpPr>
          <p:cNvPr id="20" name="矩形 19"/>
          <p:cNvSpPr/>
          <p:nvPr/>
        </p:nvSpPr>
        <p:spPr>
          <a:xfrm>
            <a:off x="995433" y="3932060"/>
            <a:ext cx="2880320" cy="1602042"/>
          </a:xfrm>
          <a:prstGeom prst="rect">
            <a:avLst/>
          </a:prstGeom>
        </p:spPr>
        <p:txBody>
          <a:bodyPr wrap="square">
            <a:spAutoFit/>
          </a:bodyPr>
          <a:lstStyle/>
          <a:p>
            <a:pPr marL="457200" indent="-457200" algn="just">
              <a:lnSpc>
                <a:spcPct val="120000"/>
              </a:lnSpc>
              <a:buFont typeface="Wingdings" panose="05000000000000000000" pitchFamily="2" charset="2"/>
              <a:buChar char="Ø"/>
            </a:pPr>
            <a:r>
              <a:rPr lang="zh-CN" altLang="zh-CN" sz="2800" b="1" dirty="0"/>
              <a:t>本科生</a:t>
            </a:r>
            <a:endParaRPr lang="en-US" altLang="zh-CN" sz="2800" b="1" dirty="0"/>
          </a:p>
          <a:p>
            <a:pPr marL="457200" indent="-457200" algn="just">
              <a:lnSpc>
                <a:spcPct val="120000"/>
              </a:lnSpc>
              <a:buFont typeface="Wingdings" panose="05000000000000000000" pitchFamily="2" charset="2"/>
              <a:buChar char="Ø"/>
            </a:pPr>
            <a:r>
              <a:rPr lang="zh-CN" altLang="zh-CN" sz="2800" b="1" dirty="0"/>
              <a:t>家庭经济困难</a:t>
            </a:r>
            <a:endParaRPr lang="en-US" altLang="zh-CN" sz="2800" b="1" dirty="0"/>
          </a:p>
          <a:p>
            <a:pPr marL="457200" indent="-457200" algn="just">
              <a:lnSpc>
                <a:spcPct val="120000"/>
              </a:lnSpc>
              <a:buFont typeface="Wingdings" panose="05000000000000000000" pitchFamily="2" charset="2"/>
              <a:buChar char="Ø"/>
            </a:pPr>
            <a:r>
              <a:rPr lang="zh-CN" altLang="en-US" sz="2800" b="1" dirty="0"/>
              <a:t>已建档</a:t>
            </a:r>
          </a:p>
        </p:txBody>
      </p:sp>
      <p:sp>
        <p:nvSpPr>
          <p:cNvPr id="21" name="矩形 20"/>
          <p:cNvSpPr/>
          <p:nvPr/>
        </p:nvSpPr>
        <p:spPr>
          <a:xfrm>
            <a:off x="5582587" y="2178834"/>
            <a:ext cx="1143262" cy="1011431"/>
          </a:xfrm>
          <a:prstGeom prst="rect">
            <a:avLst/>
          </a:prstGeom>
        </p:spPr>
        <p:txBody>
          <a:bodyPr wrap="none">
            <a:spAutoFit/>
          </a:bodyPr>
          <a:lstStyle/>
          <a:p>
            <a:pPr lvl="0" algn="ctr">
              <a:lnSpc>
                <a:spcPct val="80000"/>
              </a:lnSpc>
            </a:pPr>
            <a:r>
              <a:rPr lang="zh-CN" altLang="en-US" sz="3735" b="1" dirty="0">
                <a:solidFill>
                  <a:schemeClr val="bg1"/>
                </a:solidFill>
                <a:latin typeface="华文细黑" panose="02010600040101010101" pitchFamily="2" charset="-122"/>
                <a:ea typeface="华文细黑" panose="02010600040101010101" pitchFamily="2" charset="-122"/>
              </a:rPr>
              <a:t>评定</a:t>
            </a:r>
            <a:endParaRPr lang="en-US" altLang="zh-CN" sz="3735" b="1" dirty="0">
              <a:solidFill>
                <a:schemeClr val="bg1"/>
              </a:solidFill>
              <a:latin typeface="华文细黑" panose="02010600040101010101" pitchFamily="2" charset="-122"/>
              <a:ea typeface="华文细黑" panose="02010600040101010101" pitchFamily="2" charset="-122"/>
            </a:endParaRPr>
          </a:p>
          <a:p>
            <a:pPr lvl="0" algn="ctr">
              <a:lnSpc>
                <a:spcPct val="80000"/>
              </a:lnSpc>
            </a:pPr>
            <a:r>
              <a:rPr lang="zh-CN" altLang="en-US" sz="3735" b="1" dirty="0">
                <a:solidFill>
                  <a:schemeClr val="bg1"/>
                </a:solidFill>
                <a:latin typeface="华文细黑" panose="02010600040101010101" pitchFamily="2" charset="-122"/>
                <a:ea typeface="华文细黑" panose="02010600040101010101" pitchFamily="2" charset="-122"/>
              </a:rPr>
              <a:t>方法</a:t>
            </a:r>
          </a:p>
        </p:txBody>
      </p:sp>
      <p:sp>
        <p:nvSpPr>
          <p:cNvPr id="22" name="矩形 21"/>
          <p:cNvSpPr/>
          <p:nvPr/>
        </p:nvSpPr>
        <p:spPr>
          <a:xfrm>
            <a:off x="9078153" y="2408608"/>
            <a:ext cx="1143262" cy="551882"/>
          </a:xfrm>
          <a:prstGeom prst="rect">
            <a:avLst/>
          </a:prstGeom>
        </p:spPr>
        <p:txBody>
          <a:bodyPr wrap="none">
            <a:spAutoFit/>
          </a:bodyPr>
          <a:lstStyle/>
          <a:p>
            <a:pPr lvl="0" algn="ctr">
              <a:lnSpc>
                <a:spcPct val="80000"/>
              </a:lnSpc>
            </a:pPr>
            <a:r>
              <a:rPr lang="zh-CN" altLang="en-US" sz="3735" b="1" dirty="0">
                <a:solidFill>
                  <a:schemeClr val="bg1"/>
                </a:solidFill>
                <a:latin typeface="华文细黑" panose="02010600040101010101" pitchFamily="2" charset="-122"/>
                <a:ea typeface="华文细黑" panose="02010600040101010101" pitchFamily="2" charset="-122"/>
              </a:rPr>
              <a:t>时间</a:t>
            </a:r>
          </a:p>
        </p:txBody>
      </p:sp>
      <p:sp>
        <p:nvSpPr>
          <p:cNvPr id="27" name="矩形 26"/>
          <p:cNvSpPr/>
          <p:nvPr/>
        </p:nvSpPr>
        <p:spPr>
          <a:xfrm>
            <a:off x="4631377" y="3736615"/>
            <a:ext cx="2880320" cy="2677656"/>
          </a:xfrm>
          <a:prstGeom prst="rect">
            <a:avLst/>
          </a:prstGeom>
        </p:spPr>
        <p:txBody>
          <a:bodyPr wrap="square">
            <a:spAutoFit/>
          </a:bodyPr>
          <a:lstStyle/>
          <a:p>
            <a:pPr marL="342900" lvl="0" indent="-342900">
              <a:buFont typeface="Wingdings" panose="05000000000000000000" pitchFamily="2" charset="2"/>
              <a:buChar char="Ø"/>
            </a:pPr>
            <a:r>
              <a:rPr lang="zh-CN" altLang="en-US" sz="2400" b="1" dirty="0">
                <a:latin typeface="宋体" panose="02010600030101010101" pitchFamily="2" charset="-122"/>
              </a:rPr>
              <a:t>申报</a:t>
            </a:r>
            <a:r>
              <a:rPr lang="zh-CN" altLang="zh-CN" sz="2400" b="1" dirty="0">
                <a:latin typeface="宋体" panose="02010600030101010101" pitchFamily="2" charset="-122"/>
              </a:rPr>
              <a:t>学生必须为我校已建档的家庭经济困难学生</a:t>
            </a:r>
            <a:endParaRPr lang="en-US" altLang="zh-CN" sz="2400" b="1" dirty="0">
              <a:latin typeface="宋体" panose="02010600030101010101" pitchFamily="2" charset="-122"/>
            </a:endParaRPr>
          </a:p>
          <a:p>
            <a:pPr marL="342900" lvl="0" indent="-342900">
              <a:buFont typeface="Wingdings" panose="05000000000000000000" pitchFamily="2" charset="2"/>
              <a:buChar char="Ø"/>
            </a:pPr>
            <a:r>
              <a:rPr lang="zh-CN" altLang="en-US" sz="2400" b="1" dirty="0">
                <a:latin typeface="宋体" panose="02010600030101010101" pitchFamily="2" charset="-122"/>
              </a:rPr>
              <a:t>秉承公平公开公正原则</a:t>
            </a:r>
            <a:endParaRPr lang="en-US" altLang="zh-CN" sz="2400" b="1" dirty="0">
              <a:latin typeface="宋体" panose="02010600030101010101" pitchFamily="2" charset="-122"/>
            </a:endParaRPr>
          </a:p>
          <a:p>
            <a:pPr marL="342900" lvl="0" indent="-342900">
              <a:buFont typeface="Wingdings" panose="05000000000000000000" pitchFamily="2" charset="2"/>
              <a:buChar char="Ø"/>
            </a:pPr>
            <a:r>
              <a:rPr lang="zh-CN" altLang="zh-CN" sz="2400" b="1" dirty="0">
                <a:latin typeface="宋体" panose="02010600030101010101" pitchFamily="2" charset="-122"/>
              </a:rPr>
              <a:t>按照时间安排收集</a:t>
            </a:r>
            <a:r>
              <a:rPr lang="zh-CN" altLang="en-US" sz="2400" b="1" dirty="0">
                <a:latin typeface="宋体" panose="02010600030101010101" pitchFamily="2" charset="-122"/>
              </a:rPr>
              <a:t>材料</a:t>
            </a:r>
            <a:endParaRPr lang="zh-CN" altLang="zh-CN" sz="2400" b="1" dirty="0">
              <a:latin typeface="宋体" panose="02010600030101010101" pitchFamily="2" charset="-122"/>
            </a:endParaRPr>
          </a:p>
        </p:txBody>
      </p:sp>
      <p:sp>
        <p:nvSpPr>
          <p:cNvPr id="28" name="矩形 27"/>
          <p:cNvSpPr/>
          <p:nvPr/>
        </p:nvSpPr>
        <p:spPr>
          <a:xfrm>
            <a:off x="8316247" y="3932060"/>
            <a:ext cx="2880320" cy="954107"/>
          </a:xfrm>
          <a:prstGeom prst="rect">
            <a:avLst/>
          </a:prstGeom>
        </p:spPr>
        <p:txBody>
          <a:bodyPr wrap="square">
            <a:spAutoFit/>
          </a:bodyPr>
          <a:lstStyle/>
          <a:p>
            <a:r>
              <a:rPr lang="zh-CN" altLang="zh-CN" sz="2800" b="1" dirty="0"/>
              <a:t>国家助学金是每年都会有</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1000"/>
                                        <p:tgtEl>
                                          <p:spTgt spid="18"/>
                                        </p:tgtEl>
                                      </p:cBhvr>
                                    </p:animEffect>
                                    <p:anim calcmode="lin" valueType="num">
                                      <p:cBhvr>
                                        <p:cTn id="13" dur="1000" fill="hold"/>
                                        <p:tgtEl>
                                          <p:spTgt spid="18"/>
                                        </p:tgtEl>
                                        <p:attrNameLst>
                                          <p:attrName>ppt_x</p:attrName>
                                        </p:attrNameLst>
                                      </p:cBhvr>
                                      <p:tavLst>
                                        <p:tav tm="0">
                                          <p:val>
                                            <p:strVal val="#ppt_x"/>
                                          </p:val>
                                        </p:tav>
                                        <p:tav tm="100000">
                                          <p:val>
                                            <p:strVal val="#ppt_x"/>
                                          </p:val>
                                        </p:tav>
                                      </p:tavLst>
                                    </p:anim>
                                    <p:anim calcmode="lin" valueType="num">
                                      <p:cBhvr>
                                        <p:cTn id="14" dur="1000" fill="hold"/>
                                        <p:tgtEl>
                                          <p:spTgt spid="1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1000"/>
                                        <p:tgtEl>
                                          <p:spTgt spid="21"/>
                                        </p:tgtEl>
                                      </p:cBhvr>
                                    </p:animEffect>
                                    <p:anim calcmode="lin" valueType="num">
                                      <p:cBhvr>
                                        <p:cTn id="23" dur="1000" fill="hold"/>
                                        <p:tgtEl>
                                          <p:spTgt spid="21"/>
                                        </p:tgtEl>
                                        <p:attrNameLst>
                                          <p:attrName>ppt_x</p:attrName>
                                        </p:attrNameLst>
                                      </p:cBhvr>
                                      <p:tavLst>
                                        <p:tav tm="0">
                                          <p:val>
                                            <p:strVal val="#ppt_x"/>
                                          </p:val>
                                        </p:tav>
                                        <p:tav tm="100000">
                                          <p:val>
                                            <p:strVal val="#ppt_x"/>
                                          </p:val>
                                        </p:tav>
                                      </p:tavLst>
                                    </p:anim>
                                    <p:anim calcmode="lin" valueType="num">
                                      <p:cBhvr>
                                        <p:cTn id="24" dur="1000" fill="hold"/>
                                        <p:tgtEl>
                                          <p:spTgt spid="21"/>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1000"/>
                                        <p:tgtEl>
                                          <p:spTgt spid="22"/>
                                        </p:tgtEl>
                                      </p:cBhvr>
                                    </p:animEffect>
                                    <p:anim calcmode="lin" valueType="num">
                                      <p:cBhvr>
                                        <p:cTn id="28" dur="1000" fill="hold"/>
                                        <p:tgtEl>
                                          <p:spTgt spid="22"/>
                                        </p:tgtEl>
                                        <p:attrNameLst>
                                          <p:attrName>ppt_x</p:attrName>
                                        </p:attrNameLst>
                                      </p:cBhvr>
                                      <p:tavLst>
                                        <p:tav tm="0">
                                          <p:val>
                                            <p:strVal val="#ppt_x"/>
                                          </p:val>
                                        </p:tav>
                                        <p:tav tm="100000">
                                          <p:val>
                                            <p:strVal val="#ppt_x"/>
                                          </p:val>
                                        </p:tav>
                                      </p:tavLst>
                                    </p:anim>
                                    <p:anim calcmode="lin" valueType="num">
                                      <p:cBhvr>
                                        <p:cTn id="29" dur="1000" fill="hold"/>
                                        <p:tgtEl>
                                          <p:spTgt spid="22"/>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1000"/>
                                        <p:tgtEl>
                                          <p:spTgt spid="19"/>
                                        </p:tgtEl>
                                      </p:cBhvr>
                                    </p:animEffect>
                                    <p:anim calcmode="lin" valueType="num">
                                      <p:cBhvr>
                                        <p:cTn id="33" dur="1000" fill="hold"/>
                                        <p:tgtEl>
                                          <p:spTgt spid="19"/>
                                        </p:tgtEl>
                                        <p:attrNameLst>
                                          <p:attrName>ppt_x</p:attrName>
                                        </p:attrNameLst>
                                      </p:cBhvr>
                                      <p:tavLst>
                                        <p:tav tm="0">
                                          <p:val>
                                            <p:strVal val="#ppt_x"/>
                                          </p:val>
                                        </p:tav>
                                        <p:tav tm="100000">
                                          <p:val>
                                            <p:strVal val="#ppt_x"/>
                                          </p:val>
                                        </p:tav>
                                      </p:tavLst>
                                    </p:anim>
                                    <p:anim calcmode="lin" valueType="num">
                                      <p:cBhvr>
                                        <p:cTn id="34"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 grpId="0"/>
      <p:bldP spid="21" grpId="0"/>
      <p:bldP spid="2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5"/>
          <p:cNvSpPr/>
          <p:nvPr/>
        </p:nvSpPr>
        <p:spPr bwMode="auto">
          <a:xfrm rot="9502714">
            <a:off x="1472129" y="1824575"/>
            <a:ext cx="1724071" cy="165269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F89E29"/>
          </a:solidFill>
          <a:ln>
            <a:noFill/>
          </a:ln>
        </p:spPr>
        <p:txBody>
          <a:bodyPr vert="horz" wrap="square" lIns="121920" tIns="60960" rIns="121920" bIns="60960" numCol="1" anchor="t" anchorCtr="0" compatLnSpc="1"/>
          <a:lstStyle/>
          <a:p>
            <a:endParaRPr lang="zh-CN" altLang="en-US"/>
          </a:p>
        </p:txBody>
      </p:sp>
      <p:sp>
        <p:nvSpPr>
          <p:cNvPr id="18" name="Freeform 5"/>
          <p:cNvSpPr/>
          <p:nvPr/>
        </p:nvSpPr>
        <p:spPr bwMode="auto">
          <a:xfrm rot="17952227">
            <a:off x="5292185" y="1838091"/>
            <a:ext cx="1724071" cy="165269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5EABE6"/>
          </a:solidFill>
          <a:ln>
            <a:noFill/>
          </a:ln>
        </p:spPr>
        <p:txBody>
          <a:bodyPr vert="horz" wrap="square" lIns="121920" tIns="60960" rIns="121920" bIns="60960" numCol="1" anchor="t" anchorCtr="0" compatLnSpc="1"/>
          <a:lstStyle/>
          <a:p>
            <a:endParaRPr lang="zh-CN" altLang="en-US"/>
          </a:p>
        </p:txBody>
      </p:sp>
      <p:sp>
        <p:nvSpPr>
          <p:cNvPr id="19" name="Freeform 5"/>
          <p:cNvSpPr/>
          <p:nvPr/>
        </p:nvSpPr>
        <p:spPr bwMode="auto">
          <a:xfrm rot="3526558">
            <a:off x="8787749" y="1940176"/>
            <a:ext cx="1724071" cy="165269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90C250"/>
          </a:solidFill>
          <a:ln>
            <a:noFill/>
          </a:ln>
        </p:spPr>
        <p:txBody>
          <a:bodyPr vert="horz" wrap="square" lIns="121920" tIns="60960" rIns="121920" bIns="60960" numCol="1" anchor="t" anchorCtr="0" compatLnSpc="1"/>
          <a:lstStyle/>
          <a:p>
            <a:endParaRPr lang="zh-CN" altLang="en-US"/>
          </a:p>
        </p:txBody>
      </p:sp>
      <p:sp>
        <p:nvSpPr>
          <p:cNvPr id="11" name="TextBox 10"/>
          <p:cNvSpPr txBox="1"/>
          <p:nvPr/>
        </p:nvSpPr>
        <p:spPr>
          <a:xfrm>
            <a:off x="3667108" y="51154"/>
            <a:ext cx="4857784" cy="1569660"/>
          </a:xfrm>
          <a:prstGeom prst="rect">
            <a:avLst/>
          </a:prstGeom>
          <a:noFill/>
        </p:spPr>
        <p:txBody>
          <a:bodyPr wrap="square" rtlCol="0">
            <a:spAutoFit/>
          </a:bodyPr>
          <a:lstStyle/>
          <a:p>
            <a:pPr algn="ctr"/>
            <a:r>
              <a:rPr lang="zh-CN" altLang="zh-CN" sz="4800" b="1" dirty="0">
                <a:latin typeface="宋体" panose="02010600030101010101" pitchFamily="2" charset="-122"/>
                <a:cs typeface="Arial" panose="020B0604020202020204" pitchFamily="34" charset="0"/>
              </a:rPr>
              <a:t>稼观励志奖学金</a:t>
            </a:r>
            <a:endParaRPr lang="en-US" altLang="zh-CN" sz="4800" b="1" dirty="0">
              <a:latin typeface="宋体" panose="02010600030101010101" pitchFamily="2" charset="-122"/>
              <a:cs typeface="Arial" panose="020B0604020202020204" pitchFamily="34" charset="0"/>
            </a:endParaRPr>
          </a:p>
          <a:p>
            <a:pPr algn="ctr"/>
            <a:r>
              <a:rPr lang="zh-CN" altLang="en-US" sz="4800" b="1" dirty="0">
                <a:latin typeface="宋体" panose="02010600030101010101" pitchFamily="2" charset="-122"/>
                <a:cs typeface="Arial" panose="020B0604020202020204" pitchFamily="34" charset="0"/>
              </a:rPr>
              <a:t>（</a:t>
            </a:r>
            <a:r>
              <a:rPr lang="en-US" altLang="zh-CN" sz="4800" b="1" dirty="0">
                <a:latin typeface="宋体" panose="02010600030101010101" pitchFamily="2" charset="-122"/>
                <a:cs typeface="Arial" panose="020B0604020202020204" pitchFamily="34" charset="0"/>
              </a:rPr>
              <a:t>11</a:t>
            </a:r>
            <a:r>
              <a:rPr lang="zh-CN" altLang="en-US" sz="4800" b="1" dirty="0">
                <a:latin typeface="宋体" panose="02010600030101010101" pitchFamily="2" charset="-122"/>
                <a:cs typeface="Arial" panose="020B0604020202020204" pitchFamily="34" charset="0"/>
              </a:rPr>
              <a:t>月上旬）</a:t>
            </a:r>
          </a:p>
        </p:txBody>
      </p:sp>
      <p:sp>
        <p:nvSpPr>
          <p:cNvPr id="2" name="矩形 1"/>
          <p:cNvSpPr/>
          <p:nvPr/>
        </p:nvSpPr>
        <p:spPr>
          <a:xfrm>
            <a:off x="1750853" y="2178834"/>
            <a:ext cx="1143262" cy="1011431"/>
          </a:xfrm>
          <a:prstGeom prst="rect">
            <a:avLst/>
          </a:prstGeom>
        </p:spPr>
        <p:txBody>
          <a:bodyPr wrap="none">
            <a:spAutoFit/>
          </a:bodyPr>
          <a:lstStyle/>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资助</a:t>
            </a:r>
            <a:endParaRPr lang="en-US" altLang="zh-CN" sz="3735" b="1" dirty="0">
              <a:solidFill>
                <a:schemeClr val="bg1"/>
              </a:solidFill>
              <a:latin typeface="微软雅黑" panose="020B0503020204020204" pitchFamily="34" charset="-122"/>
              <a:ea typeface="微软雅黑" panose="020B0503020204020204" pitchFamily="34" charset="-122"/>
            </a:endParaRPr>
          </a:p>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对象</a:t>
            </a:r>
          </a:p>
        </p:txBody>
      </p:sp>
      <p:sp>
        <p:nvSpPr>
          <p:cNvPr id="4" name="灯片编号占位符 3"/>
          <p:cNvSpPr>
            <a:spLocks noGrp="1"/>
          </p:cNvSpPr>
          <p:nvPr>
            <p:ph type="sldNum" sz="quarter" idx="12"/>
          </p:nvPr>
        </p:nvSpPr>
        <p:spPr/>
        <p:txBody>
          <a:bodyPr/>
          <a:lstStyle/>
          <a:p>
            <a:pPr>
              <a:defRPr/>
            </a:pPr>
            <a:fld id="{34E96E4C-A786-42C8-98B7-EB52B4851D53}" type="slidenum">
              <a:rPr lang="zh-CN" altLang="en-US" smtClean="0"/>
              <a:t>19</a:t>
            </a:fld>
            <a:endParaRPr lang="zh-CN" altLang="en-US"/>
          </a:p>
        </p:txBody>
      </p:sp>
      <p:sp>
        <p:nvSpPr>
          <p:cNvPr id="20" name="矩形 19"/>
          <p:cNvSpPr/>
          <p:nvPr/>
        </p:nvSpPr>
        <p:spPr>
          <a:xfrm>
            <a:off x="995433" y="3932060"/>
            <a:ext cx="2880320" cy="2119106"/>
          </a:xfrm>
          <a:prstGeom prst="rect">
            <a:avLst/>
          </a:prstGeom>
        </p:spPr>
        <p:txBody>
          <a:bodyPr wrap="square">
            <a:spAutoFit/>
          </a:bodyPr>
          <a:lstStyle/>
          <a:p>
            <a:pPr algn="just">
              <a:lnSpc>
                <a:spcPct val="120000"/>
              </a:lnSpc>
            </a:pPr>
            <a:r>
              <a:rPr lang="en-US" altLang="zh-CN" sz="2800" b="1" dirty="0"/>
              <a:t>2016</a:t>
            </a:r>
            <a:r>
              <a:rPr lang="zh-CN" altLang="zh-CN" sz="2800" b="1" dirty="0"/>
              <a:t>级和</a:t>
            </a:r>
            <a:r>
              <a:rPr lang="en-US" altLang="zh-CN" sz="2800" b="1" dirty="0"/>
              <a:t>2017</a:t>
            </a:r>
            <a:r>
              <a:rPr lang="zh-CN" altLang="zh-CN" sz="2800" b="1" dirty="0"/>
              <a:t>级全日制在读已建档家庭经济困难本科学生</a:t>
            </a:r>
            <a:endParaRPr lang="zh-CN" altLang="en-US" sz="2800" b="1" dirty="0"/>
          </a:p>
        </p:txBody>
      </p:sp>
      <p:sp>
        <p:nvSpPr>
          <p:cNvPr id="21" name="矩形 20"/>
          <p:cNvSpPr/>
          <p:nvPr/>
        </p:nvSpPr>
        <p:spPr>
          <a:xfrm>
            <a:off x="5582587" y="2178834"/>
            <a:ext cx="1143262" cy="1011431"/>
          </a:xfrm>
          <a:prstGeom prst="rect">
            <a:avLst/>
          </a:prstGeom>
        </p:spPr>
        <p:txBody>
          <a:bodyPr wrap="none">
            <a:spAutoFit/>
          </a:bodyPr>
          <a:lstStyle/>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名额</a:t>
            </a:r>
            <a:endParaRPr lang="en-US" altLang="zh-CN" sz="3735" b="1" dirty="0">
              <a:solidFill>
                <a:schemeClr val="bg1"/>
              </a:solidFill>
              <a:latin typeface="微软雅黑" panose="020B0503020204020204" pitchFamily="34" charset="-122"/>
              <a:ea typeface="微软雅黑" panose="020B0503020204020204" pitchFamily="34" charset="-122"/>
            </a:endParaRPr>
          </a:p>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标准</a:t>
            </a:r>
          </a:p>
        </p:txBody>
      </p:sp>
      <p:sp>
        <p:nvSpPr>
          <p:cNvPr id="22" name="矩形 21"/>
          <p:cNvSpPr/>
          <p:nvPr/>
        </p:nvSpPr>
        <p:spPr>
          <a:xfrm>
            <a:off x="9108097" y="2178834"/>
            <a:ext cx="1143262" cy="1011431"/>
          </a:xfrm>
          <a:prstGeom prst="rect">
            <a:avLst/>
          </a:prstGeom>
        </p:spPr>
        <p:txBody>
          <a:bodyPr wrap="none">
            <a:spAutoFit/>
          </a:bodyPr>
          <a:lstStyle/>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申报</a:t>
            </a:r>
            <a:endParaRPr lang="en-US" altLang="zh-CN" sz="3735" b="1" dirty="0">
              <a:solidFill>
                <a:schemeClr val="bg1"/>
              </a:solidFill>
              <a:latin typeface="微软雅黑" panose="020B0503020204020204" pitchFamily="34" charset="-122"/>
              <a:ea typeface="微软雅黑" panose="020B0503020204020204" pitchFamily="34" charset="-122"/>
            </a:endParaRPr>
          </a:p>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条件</a:t>
            </a:r>
          </a:p>
        </p:txBody>
      </p:sp>
      <p:sp>
        <p:nvSpPr>
          <p:cNvPr id="27" name="矩形 26"/>
          <p:cNvSpPr/>
          <p:nvPr/>
        </p:nvSpPr>
        <p:spPr>
          <a:xfrm>
            <a:off x="4483575" y="3897203"/>
            <a:ext cx="3439406" cy="2636171"/>
          </a:xfrm>
          <a:prstGeom prst="rect">
            <a:avLst/>
          </a:prstGeom>
        </p:spPr>
        <p:txBody>
          <a:bodyPr wrap="square">
            <a:spAutoFit/>
          </a:bodyPr>
          <a:lstStyle/>
          <a:p>
            <a:pPr algn="just">
              <a:lnSpc>
                <a:spcPct val="120000"/>
              </a:lnSpc>
            </a:pPr>
            <a:r>
              <a:rPr lang="zh-CN" altLang="zh-CN" sz="2800" b="1" dirty="0"/>
              <a:t>每个年级资助</a:t>
            </a:r>
            <a:r>
              <a:rPr lang="en-US" altLang="zh-CN" sz="2800" b="1" dirty="0"/>
              <a:t>25</a:t>
            </a:r>
            <a:r>
              <a:rPr lang="zh-CN" altLang="zh-CN" sz="2800" b="1" dirty="0"/>
              <a:t>人，每人每年资助</a:t>
            </a:r>
            <a:r>
              <a:rPr lang="en-US" altLang="zh-CN" sz="2800" b="1" dirty="0"/>
              <a:t>2000</a:t>
            </a:r>
            <a:r>
              <a:rPr lang="zh-CN" altLang="zh-CN" sz="2800" b="1" dirty="0"/>
              <a:t>元</a:t>
            </a:r>
            <a:endParaRPr lang="en-US" altLang="zh-CN" sz="2800" b="1" dirty="0"/>
          </a:p>
          <a:p>
            <a:pPr algn="just">
              <a:lnSpc>
                <a:spcPct val="120000"/>
              </a:lnSpc>
            </a:pPr>
            <a:r>
              <a:rPr lang="zh-CN" altLang="zh-CN" sz="2800" b="1" dirty="0"/>
              <a:t>原则上每年评选一次，已获该项奖学金的学生可重复参与评选</a:t>
            </a:r>
            <a:endParaRPr lang="zh-CN" altLang="en-US" sz="2800" b="1" dirty="0"/>
          </a:p>
        </p:txBody>
      </p:sp>
      <p:sp>
        <p:nvSpPr>
          <p:cNvPr id="28" name="矩形 27"/>
          <p:cNvSpPr/>
          <p:nvPr/>
        </p:nvSpPr>
        <p:spPr>
          <a:xfrm>
            <a:off x="8316247" y="3932060"/>
            <a:ext cx="2880320" cy="1602042"/>
          </a:xfrm>
          <a:prstGeom prst="rect">
            <a:avLst/>
          </a:prstGeom>
        </p:spPr>
        <p:txBody>
          <a:bodyPr wrap="square">
            <a:spAutoFit/>
          </a:bodyPr>
          <a:lstStyle/>
          <a:p>
            <a:pPr marL="342900" indent="-342900" algn="just">
              <a:lnSpc>
                <a:spcPct val="120000"/>
              </a:lnSpc>
              <a:buFont typeface="Wingdings" panose="05000000000000000000" pitchFamily="2" charset="2"/>
              <a:buChar char="Ø"/>
            </a:pPr>
            <a:r>
              <a:rPr lang="zh-CN" altLang="en-US" sz="2800" b="1" dirty="0"/>
              <a:t>无挂科现象</a:t>
            </a:r>
            <a:endParaRPr lang="en-US" altLang="zh-CN" sz="2800" b="1" dirty="0"/>
          </a:p>
          <a:p>
            <a:pPr marL="342900" indent="-342900" algn="just">
              <a:lnSpc>
                <a:spcPct val="120000"/>
              </a:lnSpc>
              <a:buFont typeface="Wingdings" panose="05000000000000000000" pitchFamily="2" charset="2"/>
              <a:buChar char="Ø"/>
            </a:pPr>
            <a:r>
              <a:rPr lang="zh-CN" altLang="en-US" sz="2800" b="1" dirty="0"/>
              <a:t>积极参加社会实践活动</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1000"/>
                                        <p:tgtEl>
                                          <p:spTgt spid="18"/>
                                        </p:tgtEl>
                                      </p:cBhvr>
                                    </p:animEffect>
                                    <p:anim calcmode="lin" valueType="num">
                                      <p:cBhvr>
                                        <p:cTn id="13" dur="1000" fill="hold"/>
                                        <p:tgtEl>
                                          <p:spTgt spid="18"/>
                                        </p:tgtEl>
                                        <p:attrNameLst>
                                          <p:attrName>ppt_x</p:attrName>
                                        </p:attrNameLst>
                                      </p:cBhvr>
                                      <p:tavLst>
                                        <p:tav tm="0">
                                          <p:val>
                                            <p:strVal val="#ppt_x"/>
                                          </p:val>
                                        </p:tav>
                                        <p:tav tm="100000">
                                          <p:val>
                                            <p:strVal val="#ppt_x"/>
                                          </p:val>
                                        </p:tav>
                                      </p:tavLst>
                                    </p:anim>
                                    <p:anim calcmode="lin" valueType="num">
                                      <p:cBhvr>
                                        <p:cTn id="14" dur="1000" fill="hold"/>
                                        <p:tgtEl>
                                          <p:spTgt spid="1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1000"/>
                                        <p:tgtEl>
                                          <p:spTgt spid="21"/>
                                        </p:tgtEl>
                                      </p:cBhvr>
                                    </p:animEffect>
                                    <p:anim calcmode="lin" valueType="num">
                                      <p:cBhvr>
                                        <p:cTn id="23" dur="1000" fill="hold"/>
                                        <p:tgtEl>
                                          <p:spTgt spid="21"/>
                                        </p:tgtEl>
                                        <p:attrNameLst>
                                          <p:attrName>ppt_x</p:attrName>
                                        </p:attrNameLst>
                                      </p:cBhvr>
                                      <p:tavLst>
                                        <p:tav tm="0">
                                          <p:val>
                                            <p:strVal val="#ppt_x"/>
                                          </p:val>
                                        </p:tav>
                                        <p:tav tm="100000">
                                          <p:val>
                                            <p:strVal val="#ppt_x"/>
                                          </p:val>
                                        </p:tav>
                                      </p:tavLst>
                                    </p:anim>
                                    <p:anim calcmode="lin" valueType="num">
                                      <p:cBhvr>
                                        <p:cTn id="24" dur="1000" fill="hold"/>
                                        <p:tgtEl>
                                          <p:spTgt spid="21"/>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1000"/>
                                        <p:tgtEl>
                                          <p:spTgt spid="22"/>
                                        </p:tgtEl>
                                      </p:cBhvr>
                                    </p:animEffect>
                                    <p:anim calcmode="lin" valueType="num">
                                      <p:cBhvr>
                                        <p:cTn id="28" dur="1000" fill="hold"/>
                                        <p:tgtEl>
                                          <p:spTgt spid="22"/>
                                        </p:tgtEl>
                                        <p:attrNameLst>
                                          <p:attrName>ppt_x</p:attrName>
                                        </p:attrNameLst>
                                      </p:cBhvr>
                                      <p:tavLst>
                                        <p:tav tm="0">
                                          <p:val>
                                            <p:strVal val="#ppt_x"/>
                                          </p:val>
                                        </p:tav>
                                        <p:tav tm="100000">
                                          <p:val>
                                            <p:strVal val="#ppt_x"/>
                                          </p:val>
                                        </p:tav>
                                      </p:tavLst>
                                    </p:anim>
                                    <p:anim calcmode="lin" valueType="num">
                                      <p:cBhvr>
                                        <p:cTn id="29" dur="1000" fill="hold"/>
                                        <p:tgtEl>
                                          <p:spTgt spid="22"/>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1000"/>
                                        <p:tgtEl>
                                          <p:spTgt spid="19"/>
                                        </p:tgtEl>
                                      </p:cBhvr>
                                    </p:animEffect>
                                    <p:anim calcmode="lin" valueType="num">
                                      <p:cBhvr>
                                        <p:cTn id="33" dur="1000" fill="hold"/>
                                        <p:tgtEl>
                                          <p:spTgt spid="19"/>
                                        </p:tgtEl>
                                        <p:attrNameLst>
                                          <p:attrName>ppt_x</p:attrName>
                                        </p:attrNameLst>
                                      </p:cBhvr>
                                      <p:tavLst>
                                        <p:tav tm="0">
                                          <p:val>
                                            <p:strVal val="#ppt_x"/>
                                          </p:val>
                                        </p:tav>
                                        <p:tav tm="100000">
                                          <p:val>
                                            <p:strVal val="#ppt_x"/>
                                          </p:val>
                                        </p:tav>
                                      </p:tavLst>
                                    </p:anim>
                                    <p:anim calcmode="lin" valueType="num">
                                      <p:cBhvr>
                                        <p:cTn id="34"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 grpId="0"/>
      <p:bldP spid="21" grpId="0"/>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reeform 5">
            <a:extLst>
              <a:ext uri="{FF2B5EF4-FFF2-40B4-BE49-F238E27FC236}">
                <a16:creationId xmlns:a16="http://schemas.microsoft.com/office/drawing/2014/main" id="{B617219E-9465-4525-B69A-BC04A741FBAE}"/>
              </a:ext>
            </a:extLst>
          </p:cNvPr>
          <p:cNvSpPr>
            <a:spLocks/>
          </p:cNvSpPr>
          <p:nvPr/>
        </p:nvSpPr>
        <p:spPr bwMode="auto">
          <a:xfrm rot="17952227">
            <a:off x="698250" y="4831016"/>
            <a:ext cx="600763" cy="575892"/>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5EABE6"/>
          </a:solidFill>
          <a:ln>
            <a:noFill/>
          </a:ln>
        </p:spPr>
        <p:txBody>
          <a:bodyPr vert="horz" wrap="square" lIns="121920" tIns="60960" rIns="121920" bIns="60960" numCol="1" anchor="t" anchorCtr="0" compatLnSpc="1">
            <a:prstTxWarp prst="textNoShape">
              <a:avLst/>
            </a:prstTxWarp>
          </a:bodyPr>
          <a:lstStyle/>
          <a:p>
            <a:endParaRPr lang="zh-CN" altLang="en-US"/>
          </a:p>
        </p:txBody>
      </p:sp>
      <p:sp>
        <p:nvSpPr>
          <p:cNvPr id="24" name="Freeform 5">
            <a:extLst>
              <a:ext uri="{FF2B5EF4-FFF2-40B4-BE49-F238E27FC236}">
                <a16:creationId xmlns:a16="http://schemas.microsoft.com/office/drawing/2014/main" id="{34AE5FC1-FEF3-4E2B-8DD6-A98AB2A14FFC}"/>
              </a:ext>
            </a:extLst>
          </p:cNvPr>
          <p:cNvSpPr>
            <a:spLocks/>
          </p:cNvSpPr>
          <p:nvPr/>
        </p:nvSpPr>
        <p:spPr bwMode="auto">
          <a:xfrm rot="3526558">
            <a:off x="671860" y="3015775"/>
            <a:ext cx="600763" cy="575892"/>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90C250"/>
          </a:solidFill>
          <a:ln>
            <a:noFill/>
          </a:ln>
        </p:spPr>
        <p:txBody>
          <a:bodyPr vert="horz" wrap="square" lIns="121920" tIns="60960" rIns="121920" bIns="60960" numCol="1" anchor="t" anchorCtr="0" compatLnSpc="1">
            <a:prstTxWarp prst="textNoShape">
              <a:avLst/>
            </a:prstTxWarp>
          </a:bodyPr>
          <a:lstStyle/>
          <a:p>
            <a:endParaRPr lang="zh-CN" altLang="en-US" dirty="0"/>
          </a:p>
        </p:txBody>
      </p:sp>
      <p:sp>
        <p:nvSpPr>
          <p:cNvPr id="21" name="Freeform 5">
            <a:extLst>
              <a:ext uri="{FF2B5EF4-FFF2-40B4-BE49-F238E27FC236}">
                <a16:creationId xmlns:a16="http://schemas.microsoft.com/office/drawing/2014/main" id="{A6808F9C-2F6A-43D5-A713-DA264BFC505F}"/>
              </a:ext>
            </a:extLst>
          </p:cNvPr>
          <p:cNvSpPr>
            <a:spLocks/>
          </p:cNvSpPr>
          <p:nvPr/>
        </p:nvSpPr>
        <p:spPr bwMode="auto">
          <a:xfrm rot="17952227">
            <a:off x="657200" y="2101698"/>
            <a:ext cx="600763" cy="575892"/>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5EABE6"/>
          </a:solidFill>
          <a:ln>
            <a:noFill/>
          </a:ln>
        </p:spPr>
        <p:txBody>
          <a:bodyPr vert="horz" wrap="square" lIns="121920" tIns="60960" rIns="121920" bIns="60960" numCol="1" anchor="t" anchorCtr="0" compatLnSpc="1">
            <a:prstTxWarp prst="textNoShape">
              <a:avLst/>
            </a:prstTxWarp>
          </a:bodyPr>
          <a:lstStyle/>
          <a:p>
            <a:endParaRPr lang="zh-CN" altLang="en-US"/>
          </a:p>
        </p:txBody>
      </p:sp>
      <p:sp>
        <p:nvSpPr>
          <p:cNvPr id="2" name="TextBox 1"/>
          <p:cNvSpPr txBox="1"/>
          <p:nvPr/>
        </p:nvSpPr>
        <p:spPr>
          <a:xfrm>
            <a:off x="614659" y="113135"/>
            <a:ext cx="4440493" cy="830997"/>
          </a:xfrm>
          <a:prstGeom prst="rect">
            <a:avLst/>
          </a:prstGeom>
          <a:noFill/>
        </p:spPr>
        <p:txBody>
          <a:bodyPr wrap="square" rtlCol="0">
            <a:spAutoFit/>
          </a:bodyPr>
          <a:lstStyle/>
          <a:p>
            <a:r>
              <a:rPr lang="zh-CN" altLang="en-US" sz="4800" b="1" dirty="0">
                <a:latin typeface="宋体" panose="02010600030101010101" pitchFamily="2" charset="-122"/>
                <a:cs typeface="Arial" panose="020B0604020202020204" pitchFamily="34" charset="0"/>
              </a:rPr>
              <a:t>目录</a:t>
            </a:r>
          </a:p>
        </p:txBody>
      </p:sp>
      <p:sp>
        <p:nvSpPr>
          <p:cNvPr id="4" name="灯片编号占位符 3"/>
          <p:cNvSpPr>
            <a:spLocks noGrp="1"/>
          </p:cNvSpPr>
          <p:nvPr>
            <p:ph type="sldNum" sz="quarter" idx="12"/>
          </p:nvPr>
        </p:nvSpPr>
        <p:spPr/>
        <p:txBody>
          <a:bodyPr/>
          <a:lstStyle/>
          <a:p>
            <a:pPr>
              <a:defRPr/>
            </a:pPr>
            <a:fld id="{34E96E4C-A786-42C8-98B7-EB52B4851D53}" type="slidenum">
              <a:rPr lang="zh-CN" altLang="en-US" smtClean="0"/>
              <a:pPr>
                <a:defRPr/>
              </a:pPr>
              <a:t>2</a:t>
            </a:fld>
            <a:endParaRPr lang="zh-CN" altLang="en-US"/>
          </a:p>
        </p:txBody>
      </p:sp>
      <p:sp>
        <p:nvSpPr>
          <p:cNvPr id="12" name="Freeform 5"/>
          <p:cNvSpPr>
            <a:spLocks/>
          </p:cNvSpPr>
          <p:nvPr/>
        </p:nvSpPr>
        <p:spPr bwMode="auto">
          <a:xfrm rot="9502714">
            <a:off x="660626" y="1245074"/>
            <a:ext cx="600763" cy="575892"/>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F89E29"/>
          </a:solidFill>
          <a:ln>
            <a:noFill/>
          </a:ln>
        </p:spPr>
        <p:txBody>
          <a:bodyPr vert="horz" wrap="square" lIns="121920" tIns="60960" rIns="121920" bIns="60960" numCol="1" anchor="t" anchorCtr="0" compatLnSpc="1">
            <a:prstTxWarp prst="textNoShape">
              <a:avLst/>
            </a:prstTxWarp>
          </a:bodyPr>
          <a:lstStyle/>
          <a:p>
            <a:endParaRPr lang="zh-CN" altLang="en-US"/>
          </a:p>
        </p:txBody>
      </p:sp>
      <p:sp>
        <p:nvSpPr>
          <p:cNvPr id="13" name="Freeform 5"/>
          <p:cNvSpPr>
            <a:spLocks/>
          </p:cNvSpPr>
          <p:nvPr/>
        </p:nvSpPr>
        <p:spPr bwMode="auto">
          <a:xfrm rot="17952227">
            <a:off x="6447691" y="4888174"/>
            <a:ext cx="600763" cy="575892"/>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5EABE6"/>
          </a:solidFill>
          <a:ln>
            <a:noFill/>
          </a:ln>
        </p:spPr>
        <p:txBody>
          <a:bodyPr vert="horz" wrap="square" lIns="121920" tIns="60960" rIns="121920" bIns="60960" numCol="1" anchor="t" anchorCtr="0" compatLnSpc="1">
            <a:prstTxWarp prst="textNoShape">
              <a:avLst/>
            </a:prstTxWarp>
          </a:bodyPr>
          <a:lstStyle/>
          <a:p>
            <a:endParaRPr lang="zh-CN" altLang="en-US"/>
          </a:p>
        </p:txBody>
      </p:sp>
      <p:sp>
        <p:nvSpPr>
          <p:cNvPr id="14" name="Freeform 5"/>
          <p:cNvSpPr>
            <a:spLocks/>
          </p:cNvSpPr>
          <p:nvPr/>
        </p:nvSpPr>
        <p:spPr bwMode="auto">
          <a:xfrm rot="3526558">
            <a:off x="6451734" y="5820596"/>
            <a:ext cx="600763" cy="575892"/>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90C250"/>
          </a:solidFill>
          <a:ln>
            <a:noFill/>
          </a:ln>
        </p:spPr>
        <p:txBody>
          <a:bodyPr vert="horz" wrap="square" lIns="121920" tIns="60960" rIns="121920" bIns="60960" numCol="1" anchor="t" anchorCtr="0" compatLnSpc="1">
            <a:prstTxWarp prst="textNoShape">
              <a:avLst/>
            </a:prstTxWarp>
          </a:bodyPr>
          <a:lstStyle/>
          <a:p>
            <a:endParaRPr lang="zh-CN" altLang="en-US" dirty="0"/>
          </a:p>
        </p:txBody>
      </p:sp>
      <p:sp>
        <p:nvSpPr>
          <p:cNvPr id="5" name="文本框 4"/>
          <p:cNvSpPr txBox="1"/>
          <p:nvPr/>
        </p:nvSpPr>
        <p:spPr>
          <a:xfrm>
            <a:off x="668855" y="4867579"/>
            <a:ext cx="540061" cy="502766"/>
          </a:xfrm>
          <a:prstGeom prst="rect">
            <a:avLst/>
          </a:prstGeom>
          <a:noFill/>
        </p:spPr>
        <p:txBody>
          <a:bodyPr wrap="square" rtlCol="0">
            <a:spAutoFit/>
          </a:bodyPr>
          <a:lstStyle/>
          <a:p>
            <a:pPr algn="ctr"/>
            <a:r>
              <a:rPr lang="en-US" altLang="zh-CN" sz="2667" i="1" dirty="0">
                <a:solidFill>
                  <a:schemeClr val="bg1"/>
                </a:solidFill>
                <a:latin typeface="华文细黑" panose="02010600040101010101" pitchFamily="2" charset="-122"/>
                <a:ea typeface="华文细黑" panose="02010600040101010101" pitchFamily="2" charset="-122"/>
              </a:rPr>
              <a:t>5</a:t>
            </a:r>
            <a:endParaRPr lang="zh-CN" altLang="en-US" sz="2667" i="1" dirty="0">
              <a:solidFill>
                <a:schemeClr val="bg1"/>
              </a:solidFill>
              <a:latin typeface="华文细黑" panose="02010600040101010101" pitchFamily="2" charset="-122"/>
              <a:ea typeface="华文细黑" panose="02010600040101010101" pitchFamily="2" charset="-122"/>
            </a:endParaRPr>
          </a:p>
        </p:txBody>
      </p:sp>
      <p:sp>
        <p:nvSpPr>
          <p:cNvPr id="16" name="文本框 15"/>
          <p:cNvSpPr txBox="1"/>
          <p:nvPr/>
        </p:nvSpPr>
        <p:spPr>
          <a:xfrm>
            <a:off x="668854" y="2144722"/>
            <a:ext cx="540061" cy="502766"/>
          </a:xfrm>
          <a:prstGeom prst="rect">
            <a:avLst/>
          </a:prstGeom>
          <a:noFill/>
        </p:spPr>
        <p:txBody>
          <a:bodyPr wrap="square" rtlCol="0">
            <a:spAutoFit/>
          </a:bodyPr>
          <a:lstStyle/>
          <a:p>
            <a:pPr algn="ctr"/>
            <a:r>
              <a:rPr lang="en-US" altLang="zh-CN" sz="2667" i="1" dirty="0">
                <a:solidFill>
                  <a:schemeClr val="bg1"/>
                </a:solidFill>
                <a:latin typeface="华文细黑" panose="02010600040101010101" pitchFamily="2" charset="-122"/>
                <a:ea typeface="华文细黑" panose="02010600040101010101" pitchFamily="2" charset="-122"/>
              </a:rPr>
              <a:t>2</a:t>
            </a:r>
            <a:endParaRPr lang="zh-CN" altLang="en-US" sz="2667" i="1" dirty="0">
              <a:solidFill>
                <a:schemeClr val="bg1"/>
              </a:solidFill>
              <a:latin typeface="华文细黑" panose="02010600040101010101" pitchFamily="2" charset="-122"/>
              <a:ea typeface="华文细黑" panose="02010600040101010101" pitchFamily="2" charset="-122"/>
            </a:endParaRPr>
          </a:p>
        </p:txBody>
      </p:sp>
      <p:sp>
        <p:nvSpPr>
          <p:cNvPr id="17" name="文本框 16"/>
          <p:cNvSpPr txBox="1"/>
          <p:nvPr/>
        </p:nvSpPr>
        <p:spPr>
          <a:xfrm>
            <a:off x="663029" y="3032567"/>
            <a:ext cx="540061" cy="502766"/>
          </a:xfrm>
          <a:prstGeom prst="rect">
            <a:avLst/>
          </a:prstGeom>
          <a:noFill/>
        </p:spPr>
        <p:txBody>
          <a:bodyPr wrap="square" rtlCol="0">
            <a:spAutoFit/>
          </a:bodyPr>
          <a:lstStyle/>
          <a:p>
            <a:pPr algn="ctr"/>
            <a:r>
              <a:rPr lang="en-US" altLang="zh-CN" sz="2667" i="1" dirty="0">
                <a:solidFill>
                  <a:schemeClr val="bg1"/>
                </a:solidFill>
                <a:latin typeface="华文细黑" panose="02010600040101010101" pitchFamily="2" charset="-122"/>
                <a:ea typeface="华文细黑" panose="02010600040101010101" pitchFamily="2" charset="-122"/>
              </a:rPr>
              <a:t>3</a:t>
            </a:r>
            <a:endParaRPr lang="zh-CN" altLang="en-US" sz="2667" i="1" dirty="0">
              <a:solidFill>
                <a:schemeClr val="bg1"/>
              </a:solidFill>
              <a:latin typeface="华文细黑" panose="02010600040101010101" pitchFamily="2" charset="-122"/>
              <a:ea typeface="华文细黑" panose="02010600040101010101" pitchFamily="2" charset="-122"/>
            </a:endParaRPr>
          </a:p>
        </p:txBody>
      </p:sp>
      <p:sp>
        <p:nvSpPr>
          <p:cNvPr id="11" name="Freeform 5">
            <a:extLst>
              <a:ext uri="{FF2B5EF4-FFF2-40B4-BE49-F238E27FC236}">
                <a16:creationId xmlns:a16="http://schemas.microsoft.com/office/drawing/2014/main" id="{7E805AF7-5FE0-4BD9-B225-CC3976972F75}"/>
              </a:ext>
            </a:extLst>
          </p:cNvPr>
          <p:cNvSpPr>
            <a:spLocks/>
          </p:cNvSpPr>
          <p:nvPr/>
        </p:nvSpPr>
        <p:spPr bwMode="auto">
          <a:xfrm rot="9502714">
            <a:off x="6460251" y="1244064"/>
            <a:ext cx="600763" cy="575892"/>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F89E29"/>
          </a:solidFill>
          <a:ln>
            <a:noFill/>
          </a:ln>
        </p:spPr>
        <p:txBody>
          <a:bodyPr vert="horz" wrap="square" lIns="121920" tIns="60960" rIns="121920" bIns="60960" numCol="1" anchor="t" anchorCtr="0" compatLnSpc="1">
            <a:prstTxWarp prst="textNoShape">
              <a:avLst/>
            </a:prstTxWarp>
          </a:bodyPr>
          <a:lstStyle/>
          <a:p>
            <a:endParaRPr lang="zh-CN" altLang="en-US"/>
          </a:p>
        </p:txBody>
      </p:sp>
      <p:sp>
        <p:nvSpPr>
          <p:cNvPr id="15" name="Freeform 5">
            <a:extLst>
              <a:ext uri="{FF2B5EF4-FFF2-40B4-BE49-F238E27FC236}">
                <a16:creationId xmlns:a16="http://schemas.microsoft.com/office/drawing/2014/main" id="{DBCEFEC0-E7C2-4F74-AD07-062C2CE0A032}"/>
              </a:ext>
            </a:extLst>
          </p:cNvPr>
          <p:cNvSpPr>
            <a:spLocks/>
          </p:cNvSpPr>
          <p:nvPr/>
        </p:nvSpPr>
        <p:spPr bwMode="auto">
          <a:xfrm rot="9502714">
            <a:off x="6443647" y="3867828"/>
            <a:ext cx="600763" cy="575892"/>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F89E29"/>
          </a:solidFill>
          <a:ln>
            <a:noFill/>
          </a:ln>
        </p:spPr>
        <p:txBody>
          <a:bodyPr vert="horz" wrap="square" lIns="121920" tIns="60960" rIns="121920" bIns="60960" numCol="1" anchor="t" anchorCtr="0" compatLnSpc="1">
            <a:prstTxWarp prst="textNoShape">
              <a:avLst/>
            </a:prstTxWarp>
          </a:bodyPr>
          <a:lstStyle/>
          <a:p>
            <a:endParaRPr lang="zh-CN" altLang="en-US"/>
          </a:p>
        </p:txBody>
      </p:sp>
      <p:sp>
        <p:nvSpPr>
          <p:cNvPr id="18" name="Freeform 5">
            <a:extLst>
              <a:ext uri="{FF2B5EF4-FFF2-40B4-BE49-F238E27FC236}">
                <a16:creationId xmlns:a16="http://schemas.microsoft.com/office/drawing/2014/main" id="{8B22847F-15B2-4E9B-ADCB-64B3C0926682}"/>
              </a:ext>
            </a:extLst>
          </p:cNvPr>
          <p:cNvSpPr>
            <a:spLocks/>
          </p:cNvSpPr>
          <p:nvPr/>
        </p:nvSpPr>
        <p:spPr bwMode="auto">
          <a:xfrm rot="9502714">
            <a:off x="685689" y="3855633"/>
            <a:ext cx="600763" cy="575892"/>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F89E29"/>
          </a:solidFill>
          <a:ln>
            <a:noFill/>
          </a:ln>
        </p:spPr>
        <p:txBody>
          <a:bodyPr vert="horz" wrap="square" lIns="121920" tIns="60960" rIns="121920" bIns="60960" numCol="1" anchor="t" anchorCtr="0" compatLnSpc="1">
            <a:prstTxWarp prst="textNoShape">
              <a:avLst/>
            </a:prstTxWarp>
          </a:bodyPr>
          <a:lstStyle/>
          <a:p>
            <a:endParaRPr lang="zh-CN" altLang="en-US"/>
          </a:p>
        </p:txBody>
      </p:sp>
      <p:sp>
        <p:nvSpPr>
          <p:cNvPr id="19" name="Freeform 5">
            <a:extLst>
              <a:ext uri="{FF2B5EF4-FFF2-40B4-BE49-F238E27FC236}">
                <a16:creationId xmlns:a16="http://schemas.microsoft.com/office/drawing/2014/main" id="{A3C577A8-CF28-44D2-BD33-AA277CBCE4F1}"/>
              </a:ext>
            </a:extLst>
          </p:cNvPr>
          <p:cNvSpPr>
            <a:spLocks/>
          </p:cNvSpPr>
          <p:nvPr/>
        </p:nvSpPr>
        <p:spPr bwMode="auto">
          <a:xfrm rot="17952227">
            <a:off x="6468512" y="2071199"/>
            <a:ext cx="600763" cy="575892"/>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5EABE6"/>
          </a:solidFill>
          <a:ln>
            <a:noFill/>
          </a:ln>
        </p:spPr>
        <p:txBody>
          <a:bodyPr vert="horz" wrap="square" lIns="121920" tIns="60960" rIns="121920" bIns="60960" numCol="1" anchor="t" anchorCtr="0" compatLnSpc="1">
            <a:prstTxWarp prst="textNoShape">
              <a:avLst/>
            </a:prstTxWarp>
          </a:bodyPr>
          <a:lstStyle/>
          <a:p>
            <a:endParaRPr lang="zh-CN" altLang="en-US"/>
          </a:p>
        </p:txBody>
      </p:sp>
      <p:sp>
        <p:nvSpPr>
          <p:cNvPr id="23" name="Freeform 5">
            <a:extLst>
              <a:ext uri="{FF2B5EF4-FFF2-40B4-BE49-F238E27FC236}">
                <a16:creationId xmlns:a16="http://schemas.microsoft.com/office/drawing/2014/main" id="{12CDEDDF-F1C4-449C-9FCC-FF808605EE0F}"/>
              </a:ext>
            </a:extLst>
          </p:cNvPr>
          <p:cNvSpPr>
            <a:spLocks/>
          </p:cNvSpPr>
          <p:nvPr/>
        </p:nvSpPr>
        <p:spPr bwMode="auto">
          <a:xfrm rot="3526558">
            <a:off x="711168" y="5820595"/>
            <a:ext cx="600763" cy="575892"/>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90C250"/>
          </a:solidFill>
          <a:ln>
            <a:noFill/>
          </a:ln>
        </p:spPr>
        <p:txBody>
          <a:bodyPr vert="horz" wrap="square" lIns="121920" tIns="60960" rIns="121920" bIns="60960" numCol="1" anchor="t" anchorCtr="0" compatLnSpc="1">
            <a:prstTxWarp prst="textNoShape">
              <a:avLst/>
            </a:prstTxWarp>
          </a:bodyPr>
          <a:lstStyle/>
          <a:p>
            <a:endParaRPr lang="zh-CN" altLang="en-US" dirty="0"/>
          </a:p>
        </p:txBody>
      </p:sp>
      <p:sp>
        <p:nvSpPr>
          <p:cNvPr id="22" name="Freeform 5">
            <a:extLst>
              <a:ext uri="{FF2B5EF4-FFF2-40B4-BE49-F238E27FC236}">
                <a16:creationId xmlns:a16="http://schemas.microsoft.com/office/drawing/2014/main" id="{D51B5701-34BF-4342-B4F2-14E807E60953}"/>
              </a:ext>
            </a:extLst>
          </p:cNvPr>
          <p:cNvSpPr>
            <a:spLocks/>
          </p:cNvSpPr>
          <p:nvPr/>
        </p:nvSpPr>
        <p:spPr bwMode="auto">
          <a:xfrm rot="3526558">
            <a:off x="6443648" y="2941192"/>
            <a:ext cx="600763" cy="575892"/>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90C250"/>
          </a:solidFill>
          <a:ln>
            <a:noFill/>
          </a:ln>
        </p:spPr>
        <p:txBody>
          <a:bodyPr vert="horz" wrap="square" lIns="121920" tIns="60960" rIns="121920" bIns="60960" numCol="1" anchor="t" anchorCtr="0" compatLnSpc="1">
            <a:prstTxWarp prst="textNoShape">
              <a:avLst/>
            </a:prstTxWarp>
          </a:bodyPr>
          <a:lstStyle/>
          <a:p>
            <a:endParaRPr lang="zh-CN" altLang="en-US" dirty="0"/>
          </a:p>
        </p:txBody>
      </p:sp>
      <p:sp>
        <p:nvSpPr>
          <p:cNvPr id="26" name="文本框 25">
            <a:extLst>
              <a:ext uri="{FF2B5EF4-FFF2-40B4-BE49-F238E27FC236}">
                <a16:creationId xmlns:a16="http://schemas.microsoft.com/office/drawing/2014/main" id="{129A4435-66E8-4548-9022-59C2D45F4D54}"/>
              </a:ext>
            </a:extLst>
          </p:cNvPr>
          <p:cNvSpPr txBox="1"/>
          <p:nvPr/>
        </p:nvSpPr>
        <p:spPr>
          <a:xfrm>
            <a:off x="702210" y="3880934"/>
            <a:ext cx="540061" cy="502766"/>
          </a:xfrm>
          <a:prstGeom prst="rect">
            <a:avLst/>
          </a:prstGeom>
          <a:noFill/>
        </p:spPr>
        <p:txBody>
          <a:bodyPr wrap="square" rtlCol="0">
            <a:spAutoFit/>
          </a:bodyPr>
          <a:lstStyle/>
          <a:p>
            <a:pPr algn="ctr"/>
            <a:r>
              <a:rPr lang="en-US" altLang="zh-CN" sz="2667" i="1" dirty="0">
                <a:solidFill>
                  <a:schemeClr val="bg1"/>
                </a:solidFill>
                <a:latin typeface="华文细黑" panose="02010600040101010101" pitchFamily="2" charset="-122"/>
                <a:ea typeface="华文细黑" panose="02010600040101010101" pitchFamily="2" charset="-122"/>
              </a:rPr>
              <a:t>4</a:t>
            </a:r>
            <a:endParaRPr lang="zh-CN" altLang="en-US" sz="2667" i="1" dirty="0">
              <a:solidFill>
                <a:schemeClr val="bg1"/>
              </a:solidFill>
              <a:latin typeface="华文细黑" panose="02010600040101010101" pitchFamily="2" charset="-122"/>
              <a:ea typeface="华文细黑" panose="02010600040101010101" pitchFamily="2" charset="-122"/>
            </a:endParaRPr>
          </a:p>
        </p:txBody>
      </p:sp>
      <p:sp>
        <p:nvSpPr>
          <p:cNvPr id="27" name="文本框 26">
            <a:extLst>
              <a:ext uri="{FF2B5EF4-FFF2-40B4-BE49-F238E27FC236}">
                <a16:creationId xmlns:a16="http://schemas.microsoft.com/office/drawing/2014/main" id="{1CFD9B3C-5418-4FD0-AE62-38F77BA036A6}"/>
              </a:ext>
            </a:extLst>
          </p:cNvPr>
          <p:cNvSpPr txBox="1"/>
          <p:nvPr/>
        </p:nvSpPr>
        <p:spPr>
          <a:xfrm>
            <a:off x="6453251" y="3013037"/>
            <a:ext cx="540061" cy="502766"/>
          </a:xfrm>
          <a:prstGeom prst="rect">
            <a:avLst/>
          </a:prstGeom>
          <a:noFill/>
        </p:spPr>
        <p:txBody>
          <a:bodyPr wrap="square" rtlCol="0">
            <a:spAutoFit/>
          </a:bodyPr>
          <a:lstStyle/>
          <a:p>
            <a:pPr algn="ctr"/>
            <a:r>
              <a:rPr lang="en-US" altLang="zh-CN" sz="2667" i="1" dirty="0">
                <a:solidFill>
                  <a:schemeClr val="bg1"/>
                </a:solidFill>
                <a:latin typeface="华文细黑" panose="02010600040101010101" pitchFamily="2" charset="-122"/>
                <a:ea typeface="华文细黑" panose="02010600040101010101" pitchFamily="2" charset="-122"/>
              </a:rPr>
              <a:t>9</a:t>
            </a:r>
            <a:endParaRPr lang="zh-CN" altLang="en-US" sz="2667" i="1" dirty="0">
              <a:solidFill>
                <a:schemeClr val="bg1"/>
              </a:solidFill>
              <a:latin typeface="华文细黑" panose="02010600040101010101" pitchFamily="2" charset="-122"/>
              <a:ea typeface="华文细黑" panose="02010600040101010101" pitchFamily="2" charset="-122"/>
            </a:endParaRPr>
          </a:p>
        </p:txBody>
      </p:sp>
      <p:sp>
        <p:nvSpPr>
          <p:cNvPr id="28" name="文本框 27">
            <a:extLst>
              <a:ext uri="{FF2B5EF4-FFF2-40B4-BE49-F238E27FC236}">
                <a16:creationId xmlns:a16="http://schemas.microsoft.com/office/drawing/2014/main" id="{CB87284B-9374-4E6D-9AE1-2A6BF109CCC0}"/>
              </a:ext>
            </a:extLst>
          </p:cNvPr>
          <p:cNvSpPr txBox="1"/>
          <p:nvPr/>
        </p:nvSpPr>
        <p:spPr>
          <a:xfrm>
            <a:off x="6473997" y="2082346"/>
            <a:ext cx="540061" cy="502766"/>
          </a:xfrm>
          <a:prstGeom prst="rect">
            <a:avLst/>
          </a:prstGeom>
          <a:noFill/>
        </p:spPr>
        <p:txBody>
          <a:bodyPr wrap="square" rtlCol="0">
            <a:spAutoFit/>
          </a:bodyPr>
          <a:lstStyle/>
          <a:p>
            <a:pPr algn="ctr"/>
            <a:r>
              <a:rPr lang="en-US" altLang="zh-CN" sz="2667" i="1" dirty="0">
                <a:solidFill>
                  <a:schemeClr val="bg1"/>
                </a:solidFill>
                <a:latin typeface="华文细黑" panose="02010600040101010101" pitchFamily="2" charset="-122"/>
                <a:ea typeface="华文细黑" panose="02010600040101010101" pitchFamily="2" charset="-122"/>
              </a:rPr>
              <a:t>8</a:t>
            </a:r>
            <a:endParaRPr lang="zh-CN" altLang="en-US" sz="2667" i="1" dirty="0">
              <a:solidFill>
                <a:schemeClr val="bg1"/>
              </a:solidFill>
              <a:latin typeface="华文细黑" panose="02010600040101010101" pitchFamily="2" charset="-122"/>
              <a:ea typeface="华文细黑" panose="02010600040101010101" pitchFamily="2" charset="-122"/>
            </a:endParaRPr>
          </a:p>
        </p:txBody>
      </p:sp>
      <p:sp>
        <p:nvSpPr>
          <p:cNvPr id="29" name="文本框 28">
            <a:extLst>
              <a:ext uri="{FF2B5EF4-FFF2-40B4-BE49-F238E27FC236}">
                <a16:creationId xmlns:a16="http://schemas.microsoft.com/office/drawing/2014/main" id="{6167ED0B-D64D-4B9E-B8E6-1FFFA8DF1109}"/>
              </a:ext>
            </a:extLst>
          </p:cNvPr>
          <p:cNvSpPr txBox="1"/>
          <p:nvPr/>
        </p:nvSpPr>
        <p:spPr>
          <a:xfrm>
            <a:off x="6340571" y="3941600"/>
            <a:ext cx="765422" cy="502766"/>
          </a:xfrm>
          <a:prstGeom prst="rect">
            <a:avLst/>
          </a:prstGeom>
          <a:noFill/>
        </p:spPr>
        <p:txBody>
          <a:bodyPr wrap="square" rtlCol="0">
            <a:spAutoFit/>
          </a:bodyPr>
          <a:lstStyle/>
          <a:p>
            <a:pPr algn="ctr"/>
            <a:r>
              <a:rPr lang="en-US" altLang="zh-CN" sz="2667" i="1" dirty="0">
                <a:solidFill>
                  <a:schemeClr val="bg1"/>
                </a:solidFill>
                <a:latin typeface="华文细黑" panose="02010600040101010101" pitchFamily="2" charset="-122"/>
                <a:ea typeface="华文细黑" panose="02010600040101010101" pitchFamily="2" charset="-122"/>
              </a:rPr>
              <a:t>10</a:t>
            </a:r>
            <a:endParaRPr lang="zh-CN" altLang="en-US" sz="2667" i="1" dirty="0">
              <a:solidFill>
                <a:schemeClr val="bg1"/>
              </a:solidFill>
              <a:latin typeface="华文细黑" panose="02010600040101010101" pitchFamily="2" charset="-122"/>
              <a:ea typeface="华文细黑" panose="02010600040101010101" pitchFamily="2" charset="-122"/>
            </a:endParaRPr>
          </a:p>
        </p:txBody>
      </p:sp>
      <p:sp>
        <p:nvSpPr>
          <p:cNvPr id="31" name="文本框 30">
            <a:extLst>
              <a:ext uri="{FF2B5EF4-FFF2-40B4-BE49-F238E27FC236}">
                <a16:creationId xmlns:a16="http://schemas.microsoft.com/office/drawing/2014/main" id="{30F33587-DC6F-440C-86F2-6673E245341D}"/>
              </a:ext>
            </a:extLst>
          </p:cNvPr>
          <p:cNvSpPr txBox="1"/>
          <p:nvPr/>
        </p:nvSpPr>
        <p:spPr>
          <a:xfrm>
            <a:off x="6498862" y="1280627"/>
            <a:ext cx="540061" cy="502766"/>
          </a:xfrm>
          <a:prstGeom prst="rect">
            <a:avLst/>
          </a:prstGeom>
          <a:noFill/>
        </p:spPr>
        <p:txBody>
          <a:bodyPr wrap="square" rtlCol="0">
            <a:spAutoFit/>
          </a:bodyPr>
          <a:lstStyle/>
          <a:p>
            <a:pPr algn="ctr"/>
            <a:r>
              <a:rPr lang="en-US" altLang="zh-CN" sz="2667" i="1" dirty="0">
                <a:solidFill>
                  <a:schemeClr val="bg1"/>
                </a:solidFill>
                <a:latin typeface="华文细黑" panose="02010600040101010101" pitchFamily="2" charset="-122"/>
                <a:ea typeface="华文细黑" panose="02010600040101010101" pitchFamily="2" charset="-122"/>
              </a:rPr>
              <a:t>7</a:t>
            </a:r>
            <a:endParaRPr lang="zh-CN" altLang="en-US" sz="2667" i="1" dirty="0">
              <a:solidFill>
                <a:schemeClr val="bg1"/>
              </a:solidFill>
              <a:latin typeface="华文细黑" panose="02010600040101010101" pitchFamily="2" charset="-122"/>
              <a:ea typeface="华文细黑" panose="02010600040101010101" pitchFamily="2" charset="-122"/>
            </a:endParaRPr>
          </a:p>
        </p:txBody>
      </p:sp>
      <p:sp>
        <p:nvSpPr>
          <p:cNvPr id="32" name="文本框 31">
            <a:extLst>
              <a:ext uri="{FF2B5EF4-FFF2-40B4-BE49-F238E27FC236}">
                <a16:creationId xmlns:a16="http://schemas.microsoft.com/office/drawing/2014/main" id="{0A6D2D73-D272-45C7-BA45-7FF60740A999}"/>
              </a:ext>
            </a:extLst>
          </p:cNvPr>
          <p:cNvSpPr txBox="1"/>
          <p:nvPr/>
        </p:nvSpPr>
        <p:spPr>
          <a:xfrm>
            <a:off x="682996" y="1280627"/>
            <a:ext cx="540061" cy="913199"/>
          </a:xfrm>
          <a:prstGeom prst="rect">
            <a:avLst/>
          </a:prstGeom>
          <a:noFill/>
        </p:spPr>
        <p:txBody>
          <a:bodyPr wrap="square" rtlCol="0">
            <a:spAutoFit/>
          </a:bodyPr>
          <a:lstStyle/>
          <a:p>
            <a:pPr algn="ctr"/>
            <a:r>
              <a:rPr lang="en-US" altLang="zh-CN" sz="2667" i="1" dirty="0">
                <a:solidFill>
                  <a:schemeClr val="bg1"/>
                </a:solidFill>
                <a:latin typeface="华文细黑" panose="02010600040101010101" pitchFamily="2" charset="-122"/>
                <a:ea typeface="华文细黑" panose="02010600040101010101" pitchFamily="2" charset="-122"/>
              </a:rPr>
              <a:t>1</a:t>
            </a:r>
            <a:endParaRPr lang="zh-CN" altLang="en-US" sz="2667" i="1" dirty="0">
              <a:solidFill>
                <a:schemeClr val="bg1"/>
              </a:solidFill>
              <a:latin typeface="华文细黑" panose="02010600040101010101" pitchFamily="2" charset="-122"/>
              <a:ea typeface="华文细黑" panose="02010600040101010101" pitchFamily="2" charset="-122"/>
            </a:endParaRPr>
          </a:p>
          <a:p>
            <a:pPr algn="ctr"/>
            <a:endParaRPr lang="zh-CN" altLang="en-US" sz="2667" i="1" dirty="0">
              <a:solidFill>
                <a:schemeClr val="bg1"/>
              </a:solidFill>
              <a:latin typeface="华文细黑" panose="02010600040101010101" pitchFamily="2" charset="-122"/>
              <a:ea typeface="华文细黑" panose="02010600040101010101" pitchFamily="2" charset="-122"/>
            </a:endParaRPr>
          </a:p>
        </p:txBody>
      </p:sp>
      <p:sp>
        <p:nvSpPr>
          <p:cNvPr id="33" name="文本框 32">
            <a:extLst>
              <a:ext uri="{FF2B5EF4-FFF2-40B4-BE49-F238E27FC236}">
                <a16:creationId xmlns:a16="http://schemas.microsoft.com/office/drawing/2014/main" id="{B103D687-0432-4EBA-9C7B-652751409796}"/>
              </a:ext>
            </a:extLst>
          </p:cNvPr>
          <p:cNvSpPr txBox="1"/>
          <p:nvPr/>
        </p:nvSpPr>
        <p:spPr>
          <a:xfrm>
            <a:off x="728600" y="5849025"/>
            <a:ext cx="540061" cy="502766"/>
          </a:xfrm>
          <a:prstGeom prst="rect">
            <a:avLst/>
          </a:prstGeom>
          <a:noFill/>
        </p:spPr>
        <p:txBody>
          <a:bodyPr wrap="square" rtlCol="0">
            <a:spAutoFit/>
          </a:bodyPr>
          <a:lstStyle/>
          <a:p>
            <a:pPr algn="ctr"/>
            <a:r>
              <a:rPr lang="en-US" altLang="zh-CN" sz="2667" i="1" dirty="0">
                <a:solidFill>
                  <a:schemeClr val="bg1"/>
                </a:solidFill>
                <a:latin typeface="华文细黑" panose="02010600040101010101" pitchFamily="2" charset="-122"/>
                <a:ea typeface="华文细黑" panose="02010600040101010101" pitchFamily="2" charset="-122"/>
              </a:rPr>
              <a:t>6</a:t>
            </a:r>
            <a:endParaRPr lang="zh-CN" altLang="en-US" sz="2667" i="1" dirty="0">
              <a:solidFill>
                <a:schemeClr val="bg1"/>
              </a:solidFill>
              <a:latin typeface="华文细黑" panose="02010600040101010101" pitchFamily="2" charset="-122"/>
              <a:ea typeface="华文细黑" panose="02010600040101010101" pitchFamily="2" charset="-122"/>
            </a:endParaRPr>
          </a:p>
        </p:txBody>
      </p:sp>
      <p:sp>
        <p:nvSpPr>
          <p:cNvPr id="37" name="文本框 36">
            <a:extLst>
              <a:ext uri="{FF2B5EF4-FFF2-40B4-BE49-F238E27FC236}">
                <a16:creationId xmlns:a16="http://schemas.microsoft.com/office/drawing/2014/main" id="{D8D83CA1-F422-4F0A-8CB2-56621A62C10C}"/>
              </a:ext>
            </a:extLst>
          </p:cNvPr>
          <p:cNvSpPr txBox="1"/>
          <p:nvPr/>
        </p:nvSpPr>
        <p:spPr>
          <a:xfrm>
            <a:off x="6159790" y="4933275"/>
            <a:ext cx="1007010" cy="502766"/>
          </a:xfrm>
          <a:prstGeom prst="rect">
            <a:avLst/>
          </a:prstGeom>
          <a:noFill/>
        </p:spPr>
        <p:txBody>
          <a:bodyPr wrap="square" rtlCol="0">
            <a:spAutoFit/>
          </a:bodyPr>
          <a:lstStyle/>
          <a:p>
            <a:pPr algn="ctr"/>
            <a:r>
              <a:rPr lang="en-US" altLang="zh-CN" sz="2667" i="1" dirty="0">
                <a:solidFill>
                  <a:schemeClr val="bg1"/>
                </a:solidFill>
                <a:latin typeface="华文细黑" panose="02010600040101010101" pitchFamily="2" charset="-122"/>
                <a:ea typeface="华文细黑" panose="02010600040101010101" pitchFamily="2" charset="-122"/>
              </a:rPr>
              <a:t>11</a:t>
            </a:r>
            <a:endParaRPr lang="zh-CN" altLang="en-US" sz="2667" i="1" dirty="0">
              <a:solidFill>
                <a:schemeClr val="bg1"/>
              </a:solidFill>
              <a:latin typeface="华文细黑" panose="02010600040101010101" pitchFamily="2" charset="-122"/>
              <a:ea typeface="华文细黑" panose="02010600040101010101" pitchFamily="2" charset="-122"/>
            </a:endParaRPr>
          </a:p>
        </p:txBody>
      </p:sp>
      <p:sp>
        <p:nvSpPr>
          <p:cNvPr id="38" name="文本框 37">
            <a:extLst>
              <a:ext uri="{FF2B5EF4-FFF2-40B4-BE49-F238E27FC236}">
                <a16:creationId xmlns:a16="http://schemas.microsoft.com/office/drawing/2014/main" id="{08E410DF-3010-4743-B39E-F728466C7F03}"/>
              </a:ext>
            </a:extLst>
          </p:cNvPr>
          <p:cNvSpPr txBox="1"/>
          <p:nvPr/>
        </p:nvSpPr>
        <p:spPr>
          <a:xfrm>
            <a:off x="6159790" y="5863966"/>
            <a:ext cx="1007010" cy="502766"/>
          </a:xfrm>
          <a:prstGeom prst="rect">
            <a:avLst/>
          </a:prstGeom>
          <a:noFill/>
        </p:spPr>
        <p:txBody>
          <a:bodyPr wrap="square" rtlCol="0">
            <a:spAutoFit/>
          </a:bodyPr>
          <a:lstStyle/>
          <a:p>
            <a:pPr algn="ctr"/>
            <a:r>
              <a:rPr lang="en-US" altLang="zh-CN" sz="2667" i="1" dirty="0">
                <a:solidFill>
                  <a:schemeClr val="bg1"/>
                </a:solidFill>
                <a:latin typeface="华文细黑" panose="02010600040101010101" pitchFamily="2" charset="-122"/>
                <a:ea typeface="华文细黑" panose="02010600040101010101" pitchFamily="2" charset="-122"/>
              </a:rPr>
              <a:t>12</a:t>
            </a:r>
            <a:endParaRPr lang="zh-CN" altLang="en-US" sz="2667" i="1" dirty="0">
              <a:solidFill>
                <a:schemeClr val="bg1"/>
              </a:solidFill>
              <a:latin typeface="华文细黑" panose="02010600040101010101" pitchFamily="2" charset="-122"/>
              <a:ea typeface="华文细黑" panose="02010600040101010101" pitchFamily="2" charset="-122"/>
            </a:endParaRPr>
          </a:p>
        </p:txBody>
      </p:sp>
      <p:sp>
        <p:nvSpPr>
          <p:cNvPr id="3" name="矩形 2">
            <a:extLst>
              <a:ext uri="{FF2B5EF4-FFF2-40B4-BE49-F238E27FC236}">
                <a16:creationId xmlns:a16="http://schemas.microsoft.com/office/drawing/2014/main" id="{839FC614-3F9C-4BA3-8C39-AA7014EB4A90}"/>
              </a:ext>
            </a:extLst>
          </p:cNvPr>
          <p:cNvSpPr/>
          <p:nvPr/>
        </p:nvSpPr>
        <p:spPr>
          <a:xfrm>
            <a:off x="1456804" y="1241287"/>
            <a:ext cx="4152099" cy="523220"/>
          </a:xfrm>
          <a:prstGeom prst="rect">
            <a:avLst/>
          </a:prstGeom>
        </p:spPr>
        <p:txBody>
          <a:bodyPr wrap="none">
            <a:spAutoFit/>
          </a:bodyPr>
          <a:lstStyle/>
          <a:p>
            <a:pPr algn="ctr"/>
            <a:r>
              <a:rPr lang="zh-CN" altLang="zh-CN" sz="2800" b="1" dirty="0"/>
              <a:t>资助困难学生的政策体系</a:t>
            </a:r>
            <a:endParaRPr lang="zh-CN" altLang="en-US" sz="2800" b="1" dirty="0"/>
          </a:p>
        </p:txBody>
      </p:sp>
      <p:sp>
        <p:nvSpPr>
          <p:cNvPr id="6" name="矩形 5">
            <a:extLst>
              <a:ext uri="{FF2B5EF4-FFF2-40B4-BE49-F238E27FC236}">
                <a16:creationId xmlns:a16="http://schemas.microsoft.com/office/drawing/2014/main" id="{D88C7A29-5122-4CD1-92D1-B464FDCDE342}"/>
              </a:ext>
            </a:extLst>
          </p:cNvPr>
          <p:cNvSpPr/>
          <p:nvPr/>
        </p:nvSpPr>
        <p:spPr>
          <a:xfrm>
            <a:off x="1477728" y="2094498"/>
            <a:ext cx="3070071" cy="523220"/>
          </a:xfrm>
          <a:prstGeom prst="rect">
            <a:avLst/>
          </a:prstGeom>
        </p:spPr>
        <p:txBody>
          <a:bodyPr wrap="none">
            <a:spAutoFit/>
          </a:bodyPr>
          <a:lstStyle/>
          <a:p>
            <a:r>
              <a:rPr lang="zh-CN" altLang="en-US" sz="2800" b="1" dirty="0"/>
              <a:t>资助申请共同要求</a:t>
            </a:r>
          </a:p>
        </p:txBody>
      </p:sp>
      <p:sp>
        <p:nvSpPr>
          <p:cNvPr id="7" name="矩形 6">
            <a:extLst>
              <a:ext uri="{FF2B5EF4-FFF2-40B4-BE49-F238E27FC236}">
                <a16:creationId xmlns:a16="http://schemas.microsoft.com/office/drawing/2014/main" id="{8487ABE2-F083-4DDF-8498-F6974BA4F13A}"/>
              </a:ext>
            </a:extLst>
          </p:cNvPr>
          <p:cNvSpPr/>
          <p:nvPr/>
        </p:nvSpPr>
        <p:spPr>
          <a:xfrm>
            <a:off x="1466330" y="3002605"/>
            <a:ext cx="2348721" cy="523220"/>
          </a:xfrm>
          <a:prstGeom prst="rect">
            <a:avLst/>
          </a:prstGeom>
        </p:spPr>
        <p:txBody>
          <a:bodyPr wrap="none">
            <a:spAutoFit/>
          </a:bodyPr>
          <a:lstStyle/>
          <a:p>
            <a:pPr algn="ctr"/>
            <a:r>
              <a:rPr lang="zh-CN" altLang="en-US" sz="2800" b="1" dirty="0"/>
              <a:t>申请一般流程</a:t>
            </a:r>
          </a:p>
        </p:txBody>
      </p:sp>
      <p:sp>
        <p:nvSpPr>
          <p:cNvPr id="8" name="矩形 7">
            <a:extLst>
              <a:ext uri="{FF2B5EF4-FFF2-40B4-BE49-F238E27FC236}">
                <a16:creationId xmlns:a16="http://schemas.microsoft.com/office/drawing/2014/main" id="{955F6958-A272-4B23-AB76-0AA204362BB9}"/>
              </a:ext>
            </a:extLst>
          </p:cNvPr>
          <p:cNvSpPr/>
          <p:nvPr/>
        </p:nvSpPr>
        <p:spPr>
          <a:xfrm>
            <a:off x="1496848" y="3921146"/>
            <a:ext cx="1988045" cy="523220"/>
          </a:xfrm>
          <a:prstGeom prst="rect">
            <a:avLst/>
          </a:prstGeom>
        </p:spPr>
        <p:txBody>
          <a:bodyPr wrap="none">
            <a:spAutoFit/>
          </a:bodyPr>
          <a:lstStyle/>
          <a:p>
            <a:pPr algn="ctr"/>
            <a:r>
              <a:rPr lang="zh-CN" altLang="en-US" sz="2800" b="1" dirty="0"/>
              <a:t>生源地贷款</a:t>
            </a:r>
          </a:p>
        </p:txBody>
      </p:sp>
      <p:sp>
        <p:nvSpPr>
          <p:cNvPr id="9" name="矩形 8">
            <a:extLst>
              <a:ext uri="{FF2B5EF4-FFF2-40B4-BE49-F238E27FC236}">
                <a16:creationId xmlns:a16="http://schemas.microsoft.com/office/drawing/2014/main" id="{DF69A252-D463-4F93-A28D-0B09A6E9B2B2}"/>
              </a:ext>
            </a:extLst>
          </p:cNvPr>
          <p:cNvSpPr/>
          <p:nvPr/>
        </p:nvSpPr>
        <p:spPr>
          <a:xfrm>
            <a:off x="1434419" y="4819446"/>
            <a:ext cx="3791423" cy="523220"/>
          </a:xfrm>
          <a:prstGeom prst="rect">
            <a:avLst/>
          </a:prstGeom>
        </p:spPr>
        <p:txBody>
          <a:bodyPr wrap="none">
            <a:spAutoFit/>
          </a:bodyPr>
          <a:lstStyle/>
          <a:p>
            <a:pPr lvl="0" algn="ctr"/>
            <a:r>
              <a:rPr lang="zh-CN" altLang="zh-CN" sz="2800" b="1" dirty="0"/>
              <a:t>家庭经济困难学生认定</a:t>
            </a:r>
          </a:p>
        </p:txBody>
      </p:sp>
      <p:sp>
        <p:nvSpPr>
          <p:cNvPr id="10" name="矩形 9">
            <a:extLst>
              <a:ext uri="{FF2B5EF4-FFF2-40B4-BE49-F238E27FC236}">
                <a16:creationId xmlns:a16="http://schemas.microsoft.com/office/drawing/2014/main" id="{B572457F-9438-4AEC-B45A-6208D8330887}"/>
              </a:ext>
            </a:extLst>
          </p:cNvPr>
          <p:cNvSpPr/>
          <p:nvPr/>
        </p:nvSpPr>
        <p:spPr>
          <a:xfrm>
            <a:off x="1477728" y="5838798"/>
            <a:ext cx="1627370" cy="523220"/>
          </a:xfrm>
          <a:prstGeom prst="rect">
            <a:avLst/>
          </a:prstGeom>
        </p:spPr>
        <p:txBody>
          <a:bodyPr wrap="none">
            <a:spAutoFit/>
          </a:bodyPr>
          <a:lstStyle/>
          <a:p>
            <a:pPr algn="ctr"/>
            <a:r>
              <a:rPr lang="zh-CN" altLang="en-US" sz="2800" b="1" dirty="0"/>
              <a:t>勤工助学</a:t>
            </a:r>
          </a:p>
        </p:txBody>
      </p:sp>
      <p:sp>
        <p:nvSpPr>
          <p:cNvPr id="39" name="矩形 38">
            <a:extLst>
              <a:ext uri="{FF2B5EF4-FFF2-40B4-BE49-F238E27FC236}">
                <a16:creationId xmlns:a16="http://schemas.microsoft.com/office/drawing/2014/main" id="{A5E05A77-761B-4EC4-B07A-F870D72ECB80}"/>
              </a:ext>
            </a:extLst>
          </p:cNvPr>
          <p:cNvSpPr/>
          <p:nvPr/>
        </p:nvSpPr>
        <p:spPr>
          <a:xfrm>
            <a:off x="7266150" y="1223617"/>
            <a:ext cx="1988045" cy="523220"/>
          </a:xfrm>
          <a:prstGeom prst="rect">
            <a:avLst/>
          </a:prstGeom>
        </p:spPr>
        <p:txBody>
          <a:bodyPr wrap="none">
            <a:spAutoFit/>
          </a:bodyPr>
          <a:lstStyle/>
          <a:p>
            <a:pPr algn="ctr"/>
            <a:r>
              <a:rPr lang="zh-CN" altLang="en-US" sz="2800" b="1" dirty="0"/>
              <a:t>国家奖学金</a:t>
            </a:r>
          </a:p>
        </p:txBody>
      </p:sp>
      <p:sp>
        <p:nvSpPr>
          <p:cNvPr id="40" name="矩形 39">
            <a:extLst>
              <a:ext uri="{FF2B5EF4-FFF2-40B4-BE49-F238E27FC236}">
                <a16:creationId xmlns:a16="http://schemas.microsoft.com/office/drawing/2014/main" id="{72169CE4-441F-491A-9939-8F2DC1F7D8B9}"/>
              </a:ext>
            </a:extLst>
          </p:cNvPr>
          <p:cNvSpPr/>
          <p:nvPr/>
        </p:nvSpPr>
        <p:spPr>
          <a:xfrm>
            <a:off x="7297343" y="2144722"/>
            <a:ext cx="2348721" cy="523220"/>
          </a:xfrm>
          <a:prstGeom prst="rect">
            <a:avLst/>
          </a:prstGeom>
        </p:spPr>
        <p:txBody>
          <a:bodyPr wrap="none">
            <a:spAutoFit/>
          </a:bodyPr>
          <a:lstStyle/>
          <a:p>
            <a:pPr algn="ctr"/>
            <a:r>
              <a:rPr lang="zh-CN" altLang="en-US" sz="2800" b="1" dirty="0"/>
              <a:t>应善良助学金</a:t>
            </a:r>
          </a:p>
        </p:txBody>
      </p:sp>
      <p:sp>
        <p:nvSpPr>
          <p:cNvPr id="41" name="矩形 40">
            <a:extLst>
              <a:ext uri="{FF2B5EF4-FFF2-40B4-BE49-F238E27FC236}">
                <a16:creationId xmlns:a16="http://schemas.microsoft.com/office/drawing/2014/main" id="{D25E9EA1-D992-4B48-8CF3-F6D17A8E7DA6}"/>
              </a:ext>
            </a:extLst>
          </p:cNvPr>
          <p:cNvSpPr/>
          <p:nvPr/>
        </p:nvSpPr>
        <p:spPr>
          <a:xfrm>
            <a:off x="7311722" y="2967528"/>
            <a:ext cx="2348721" cy="523220"/>
          </a:xfrm>
          <a:prstGeom prst="rect">
            <a:avLst/>
          </a:prstGeom>
        </p:spPr>
        <p:txBody>
          <a:bodyPr wrap="none">
            <a:spAutoFit/>
          </a:bodyPr>
          <a:lstStyle/>
          <a:p>
            <a:pPr algn="ctr"/>
            <a:r>
              <a:rPr lang="zh-CN" altLang="zh-CN" sz="2800" b="1" dirty="0"/>
              <a:t>叶圣陶奖学金</a:t>
            </a:r>
          </a:p>
        </p:txBody>
      </p:sp>
      <p:sp>
        <p:nvSpPr>
          <p:cNvPr id="42" name="矩形 41">
            <a:extLst>
              <a:ext uri="{FF2B5EF4-FFF2-40B4-BE49-F238E27FC236}">
                <a16:creationId xmlns:a16="http://schemas.microsoft.com/office/drawing/2014/main" id="{7B963B48-A968-4208-809E-CCE5F663F43D}"/>
              </a:ext>
            </a:extLst>
          </p:cNvPr>
          <p:cNvSpPr/>
          <p:nvPr/>
        </p:nvSpPr>
        <p:spPr>
          <a:xfrm>
            <a:off x="7297343" y="3821814"/>
            <a:ext cx="3070071" cy="523220"/>
          </a:xfrm>
          <a:prstGeom prst="rect">
            <a:avLst/>
          </a:prstGeom>
        </p:spPr>
        <p:txBody>
          <a:bodyPr wrap="none">
            <a:spAutoFit/>
          </a:bodyPr>
          <a:lstStyle/>
          <a:p>
            <a:pPr algn="ctr"/>
            <a:r>
              <a:rPr lang="zh-CN" altLang="zh-CN" sz="2800" b="1" dirty="0"/>
              <a:t>白方礼励志助学金</a:t>
            </a:r>
          </a:p>
        </p:txBody>
      </p:sp>
      <p:sp>
        <p:nvSpPr>
          <p:cNvPr id="43" name="矩形 42">
            <a:extLst>
              <a:ext uri="{FF2B5EF4-FFF2-40B4-BE49-F238E27FC236}">
                <a16:creationId xmlns:a16="http://schemas.microsoft.com/office/drawing/2014/main" id="{E0D0EB51-4F4C-4C21-93CD-FDA7A56C8E4D}"/>
              </a:ext>
            </a:extLst>
          </p:cNvPr>
          <p:cNvSpPr/>
          <p:nvPr/>
        </p:nvSpPr>
        <p:spPr>
          <a:xfrm>
            <a:off x="7322965" y="4912821"/>
            <a:ext cx="1988045" cy="523220"/>
          </a:xfrm>
          <a:prstGeom prst="rect">
            <a:avLst/>
          </a:prstGeom>
        </p:spPr>
        <p:txBody>
          <a:bodyPr wrap="none">
            <a:spAutoFit/>
          </a:bodyPr>
          <a:lstStyle/>
          <a:p>
            <a:pPr algn="ctr"/>
            <a:r>
              <a:rPr lang="zh-CN" altLang="zh-CN" sz="2800" b="1" dirty="0"/>
              <a:t>励志奖学金</a:t>
            </a:r>
          </a:p>
        </p:txBody>
      </p:sp>
      <p:sp>
        <p:nvSpPr>
          <p:cNvPr id="44" name="矩形 43">
            <a:extLst>
              <a:ext uri="{FF2B5EF4-FFF2-40B4-BE49-F238E27FC236}">
                <a16:creationId xmlns:a16="http://schemas.microsoft.com/office/drawing/2014/main" id="{8A4D5D25-8FAF-4AC9-9964-F5A689CBB17B}"/>
              </a:ext>
            </a:extLst>
          </p:cNvPr>
          <p:cNvSpPr/>
          <p:nvPr/>
        </p:nvSpPr>
        <p:spPr>
          <a:xfrm>
            <a:off x="7322965" y="5879427"/>
            <a:ext cx="1988045" cy="523220"/>
          </a:xfrm>
          <a:prstGeom prst="rect">
            <a:avLst/>
          </a:prstGeom>
        </p:spPr>
        <p:txBody>
          <a:bodyPr wrap="none">
            <a:spAutoFit/>
          </a:bodyPr>
          <a:lstStyle/>
          <a:p>
            <a:pPr algn="ctr"/>
            <a:r>
              <a:rPr lang="zh-CN" altLang="zh-CN" sz="2800" b="1" dirty="0"/>
              <a:t>国家助学金</a:t>
            </a:r>
          </a:p>
        </p:txBody>
      </p:sp>
    </p:spTree>
    <p:extLst>
      <p:ext uri="{BB962C8B-B14F-4D97-AF65-F5344CB8AC3E}">
        <p14:creationId xmlns:p14="http://schemas.microsoft.com/office/powerpoint/2010/main" val="126054181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1000"/>
                                        <p:tgtEl>
                                          <p:spTgt spid="14"/>
                                        </p:tgtEl>
                                      </p:cBhvr>
                                    </p:animEffect>
                                    <p:anim calcmode="lin" valueType="num">
                                      <p:cBhvr>
                                        <p:cTn id="18" dur="1000" fill="hold"/>
                                        <p:tgtEl>
                                          <p:spTgt spid="14"/>
                                        </p:tgtEl>
                                        <p:attrNameLst>
                                          <p:attrName>ppt_x</p:attrName>
                                        </p:attrNameLst>
                                      </p:cBhvr>
                                      <p:tavLst>
                                        <p:tav tm="0">
                                          <p:val>
                                            <p:strVal val="#ppt_x"/>
                                          </p:val>
                                        </p:tav>
                                        <p:tav tm="100000">
                                          <p:val>
                                            <p:strVal val="#ppt_x"/>
                                          </p:val>
                                        </p:tav>
                                      </p:tavLst>
                                    </p:anim>
                                    <p:anim calcmode="lin" valueType="num">
                                      <p:cBhvr>
                                        <p:cTn id="19" dur="1000" fill="hold"/>
                                        <p:tgtEl>
                                          <p:spTgt spid="14"/>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1000"/>
                                        <p:tgtEl>
                                          <p:spTgt spid="16"/>
                                        </p:tgtEl>
                                      </p:cBhvr>
                                    </p:animEffect>
                                    <p:anim calcmode="lin" valueType="num">
                                      <p:cBhvr>
                                        <p:cTn id="28" dur="1000" fill="hold"/>
                                        <p:tgtEl>
                                          <p:spTgt spid="16"/>
                                        </p:tgtEl>
                                        <p:attrNameLst>
                                          <p:attrName>ppt_x</p:attrName>
                                        </p:attrNameLst>
                                      </p:cBhvr>
                                      <p:tavLst>
                                        <p:tav tm="0">
                                          <p:val>
                                            <p:strVal val="#ppt_x"/>
                                          </p:val>
                                        </p:tav>
                                        <p:tav tm="100000">
                                          <p:val>
                                            <p:strVal val="#ppt_x"/>
                                          </p:val>
                                        </p:tav>
                                      </p:tavLst>
                                    </p:anim>
                                    <p:anim calcmode="lin" valueType="num">
                                      <p:cBhvr>
                                        <p:cTn id="29" dur="1000" fill="hold"/>
                                        <p:tgtEl>
                                          <p:spTgt spid="16"/>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1000"/>
                                        <p:tgtEl>
                                          <p:spTgt spid="17"/>
                                        </p:tgtEl>
                                      </p:cBhvr>
                                    </p:animEffect>
                                    <p:anim calcmode="lin" valueType="num">
                                      <p:cBhvr>
                                        <p:cTn id="33" dur="1000" fill="hold"/>
                                        <p:tgtEl>
                                          <p:spTgt spid="17"/>
                                        </p:tgtEl>
                                        <p:attrNameLst>
                                          <p:attrName>ppt_x</p:attrName>
                                        </p:attrNameLst>
                                      </p:cBhvr>
                                      <p:tavLst>
                                        <p:tav tm="0">
                                          <p:val>
                                            <p:strVal val="#ppt_x"/>
                                          </p:val>
                                        </p:tav>
                                        <p:tav tm="100000">
                                          <p:val>
                                            <p:strVal val="#ppt_x"/>
                                          </p:val>
                                        </p:tav>
                                      </p:tavLst>
                                    </p:anim>
                                    <p:anim calcmode="lin" valueType="num">
                                      <p:cBhvr>
                                        <p:cTn id="34" dur="1000" fill="hold"/>
                                        <p:tgtEl>
                                          <p:spTgt spid="17"/>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1000"/>
                                        <p:tgtEl>
                                          <p:spTgt spid="11"/>
                                        </p:tgtEl>
                                      </p:cBhvr>
                                    </p:animEffect>
                                    <p:anim calcmode="lin" valueType="num">
                                      <p:cBhvr>
                                        <p:cTn id="38" dur="1000" fill="hold"/>
                                        <p:tgtEl>
                                          <p:spTgt spid="11"/>
                                        </p:tgtEl>
                                        <p:attrNameLst>
                                          <p:attrName>ppt_x</p:attrName>
                                        </p:attrNameLst>
                                      </p:cBhvr>
                                      <p:tavLst>
                                        <p:tav tm="0">
                                          <p:val>
                                            <p:strVal val="#ppt_x"/>
                                          </p:val>
                                        </p:tav>
                                        <p:tav tm="100000">
                                          <p:val>
                                            <p:strVal val="#ppt_x"/>
                                          </p:val>
                                        </p:tav>
                                      </p:tavLst>
                                    </p:anim>
                                    <p:anim calcmode="lin" valueType="num">
                                      <p:cBhvr>
                                        <p:cTn id="39" dur="1000" fill="hold"/>
                                        <p:tgtEl>
                                          <p:spTgt spid="11"/>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1000"/>
                                        <p:tgtEl>
                                          <p:spTgt spid="15"/>
                                        </p:tgtEl>
                                      </p:cBhvr>
                                    </p:animEffect>
                                    <p:anim calcmode="lin" valueType="num">
                                      <p:cBhvr>
                                        <p:cTn id="43" dur="1000" fill="hold"/>
                                        <p:tgtEl>
                                          <p:spTgt spid="15"/>
                                        </p:tgtEl>
                                        <p:attrNameLst>
                                          <p:attrName>ppt_x</p:attrName>
                                        </p:attrNameLst>
                                      </p:cBhvr>
                                      <p:tavLst>
                                        <p:tav tm="0">
                                          <p:val>
                                            <p:strVal val="#ppt_x"/>
                                          </p:val>
                                        </p:tav>
                                        <p:tav tm="100000">
                                          <p:val>
                                            <p:strVal val="#ppt_x"/>
                                          </p:val>
                                        </p:tav>
                                      </p:tavLst>
                                    </p:anim>
                                    <p:anim calcmode="lin" valueType="num">
                                      <p:cBhvr>
                                        <p:cTn id="44" dur="1000" fill="hold"/>
                                        <p:tgtEl>
                                          <p:spTgt spid="15"/>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1000"/>
                                        <p:tgtEl>
                                          <p:spTgt spid="18"/>
                                        </p:tgtEl>
                                      </p:cBhvr>
                                    </p:animEffect>
                                    <p:anim calcmode="lin" valueType="num">
                                      <p:cBhvr>
                                        <p:cTn id="48" dur="1000" fill="hold"/>
                                        <p:tgtEl>
                                          <p:spTgt spid="18"/>
                                        </p:tgtEl>
                                        <p:attrNameLst>
                                          <p:attrName>ppt_x</p:attrName>
                                        </p:attrNameLst>
                                      </p:cBhvr>
                                      <p:tavLst>
                                        <p:tav tm="0">
                                          <p:val>
                                            <p:strVal val="#ppt_x"/>
                                          </p:val>
                                        </p:tav>
                                        <p:tav tm="100000">
                                          <p:val>
                                            <p:strVal val="#ppt_x"/>
                                          </p:val>
                                        </p:tav>
                                      </p:tavLst>
                                    </p:anim>
                                    <p:anim calcmode="lin" valueType="num">
                                      <p:cBhvr>
                                        <p:cTn id="49" dur="1000" fill="hold"/>
                                        <p:tgtEl>
                                          <p:spTgt spid="18"/>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1000"/>
                                        <p:tgtEl>
                                          <p:spTgt spid="19"/>
                                        </p:tgtEl>
                                      </p:cBhvr>
                                    </p:animEffect>
                                    <p:anim calcmode="lin" valueType="num">
                                      <p:cBhvr>
                                        <p:cTn id="53" dur="1000" fill="hold"/>
                                        <p:tgtEl>
                                          <p:spTgt spid="19"/>
                                        </p:tgtEl>
                                        <p:attrNameLst>
                                          <p:attrName>ppt_x</p:attrName>
                                        </p:attrNameLst>
                                      </p:cBhvr>
                                      <p:tavLst>
                                        <p:tav tm="0">
                                          <p:val>
                                            <p:strVal val="#ppt_x"/>
                                          </p:val>
                                        </p:tav>
                                        <p:tav tm="100000">
                                          <p:val>
                                            <p:strVal val="#ppt_x"/>
                                          </p:val>
                                        </p:tav>
                                      </p:tavLst>
                                    </p:anim>
                                    <p:anim calcmode="lin" valueType="num">
                                      <p:cBhvr>
                                        <p:cTn id="54" dur="1000" fill="hold"/>
                                        <p:tgtEl>
                                          <p:spTgt spid="19"/>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fade">
                                      <p:cBhvr>
                                        <p:cTn id="57" dur="1000"/>
                                        <p:tgtEl>
                                          <p:spTgt spid="20"/>
                                        </p:tgtEl>
                                      </p:cBhvr>
                                    </p:animEffect>
                                    <p:anim calcmode="lin" valueType="num">
                                      <p:cBhvr>
                                        <p:cTn id="58" dur="1000" fill="hold"/>
                                        <p:tgtEl>
                                          <p:spTgt spid="20"/>
                                        </p:tgtEl>
                                        <p:attrNameLst>
                                          <p:attrName>ppt_x</p:attrName>
                                        </p:attrNameLst>
                                      </p:cBhvr>
                                      <p:tavLst>
                                        <p:tav tm="0">
                                          <p:val>
                                            <p:strVal val="#ppt_x"/>
                                          </p:val>
                                        </p:tav>
                                        <p:tav tm="100000">
                                          <p:val>
                                            <p:strVal val="#ppt_x"/>
                                          </p:val>
                                        </p:tav>
                                      </p:tavLst>
                                    </p:anim>
                                    <p:anim calcmode="lin" valueType="num">
                                      <p:cBhvr>
                                        <p:cTn id="59" dur="1000" fill="hold"/>
                                        <p:tgtEl>
                                          <p:spTgt spid="20"/>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fade">
                                      <p:cBhvr>
                                        <p:cTn id="62" dur="1000"/>
                                        <p:tgtEl>
                                          <p:spTgt spid="21"/>
                                        </p:tgtEl>
                                      </p:cBhvr>
                                    </p:animEffect>
                                    <p:anim calcmode="lin" valueType="num">
                                      <p:cBhvr>
                                        <p:cTn id="63" dur="1000" fill="hold"/>
                                        <p:tgtEl>
                                          <p:spTgt spid="21"/>
                                        </p:tgtEl>
                                        <p:attrNameLst>
                                          <p:attrName>ppt_x</p:attrName>
                                        </p:attrNameLst>
                                      </p:cBhvr>
                                      <p:tavLst>
                                        <p:tav tm="0">
                                          <p:val>
                                            <p:strVal val="#ppt_x"/>
                                          </p:val>
                                        </p:tav>
                                        <p:tav tm="100000">
                                          <p:val>
                                            <p:strVal val="#ppt_x"/>
                                          </p:val>
                                        </p:tav>
                                      </p:tavLst>
                                    </p:anim>
                                    <p:anim calcmode="lin" valueType="num">
                                      <p:cBhvr>
                                        <p:cTn id="64" dur="1000" fill="hold"/>
                                        <p:tgtEl>
                                          <p:spTgt spid="21"/>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fade">
                                      <p:cBhvr>
                                        <p:cTn id="67" dur="1000"/>
                                        <p:tgtEl>
                                          <p:spTgt spid="22"/>
                                        </p:tgtEl>
                                      </p:cBhvr>
                                    </p:animEffect>
                                    <p:anim calcmode="lin" valueType="num">
                                      <p:cBhvr>
                                        <p:cTn id="68" dur="1000" fill="hold"/>
                                        <p:tgtEl>
                                          <p:spTgt spid="22"/>
                                        </p:tgtEl>
                                        <p:attrNameLst>
                                          <p:attrName>ppt_x</p:attrName>
                                        </p:attrNameLst>
                                      </p:cBhvr>
                                      <p:tavLst>
                                        <p:tav tm="0">
                                          <p:val>
                                            <p:strVal val="#ppt_x"/>
                                          </p:val>
                                        </p:tav>
                                        <p:tav tm="100000">
                                          <p:val>
                                            <p:strVal val="#ppt_x"/>
                                          </p:val>
                                        </p:tav>
                                      </p:tavLst>
                                    </p:anim>
                                    <p:anim calcmode="lin" valueType="num">
                                      <p:cBhvr>
                                        <p:cTn id="69" dur="1000" fill="hold"/>
                                        <p:tgtEl>
                                          <p:spTgt spid="22"/>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23"/>
                                        </p:tgtEl>
                                        <p:attrNameLst>
                                          <p:attrName>style.visibility</p:attrName>
                                        </p:attrNameLst>
                                      </p:cBhvr>
                                      <p:to>
                                        <p:strVal val="visible"/>
                                      </p:to>
                                    </p:set>
                                    <p:animEffect transition="in" filter="fade">
                                      <p:cBhvr>
                                        <p:cTn id="72" dur="1000"/>
                                        <p:tgtEl>
                                          <p:spTgt spid="23"/>
                                        </p:tgtEl>
                                      </p:cBhvr>
                                    </p:animEffect>
                                    <p:anim calcmode="lin" valueType="num">
                                      <p:cBhvr>
                                        <p:cTn id="73" dur="1000" fill="hold"/>
                                        <p:tgtEl>
                                          <p:spTgt spid="23"/>
                                        </p:tgtEl>
                                        <p:attrNameLst>
                                          <p:attrName>ppt_x</p:attrName>
                                        </p:attrNameLst>
                                      </p:cBhvr>
                                      <p:tavLst>
                                        <p:tav tm="0">
                                          <p:val>
                                            <p:strVal val="#ppt_x"/>
                                          </p:val>
                                        </p:tav>
                                        <p:tav tm="100000">
                                          <p:val>
                                            <p:strVal val="#ppt_x"/>
                                          </p:val>
                                        </p:tav>
                                      </p:tavLst>
                                    </p:anim>
                                    <p:anim calcmode="lin" valueType="num">
                                      <p:cBhvr>
                                        <p:cTn id="74" dur="1000" fill="hold"/>
                                        <p:tgtEl>
                                          <p:spTgt spid="23"/>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24"/>
                                        </p:tgtEl>
                                        <p:attrNameLst>
                                          <p:attrName>style.visibility</p:attrName>
                                        </p:attrNameLst>
                                      </p:cBhvr>
                                      <p:to>
                                        <p:strVal val="visible"/>
                                      </p:to>
                                    </p:set>
                                    <p:animEffect transition="in" filter="fade">
                                      <p:cBhvr>
                                        <p:cTn id="77" dur="1000"/>
                                        <p:tgtEl>
                                          <p:spTgt spid="24"/>
                                        </p:tgtEl>
                                      </p:cBhvr>
                                    </p:animEffect>
                                    <p:anim calcmode="lin" valueType="num">
                                      <p:cBhvr>
                                        <p:cTn id="78" dur="1000" fill="hold"/>
                                        <p:tgtEl>
                                          <p:spTgt spid="24"/>
                                        </p:tgtEl>
                                        <p:attrNameLst>
                                          <p:attrName>ppt_x</p:attrName>
                                        </p:attrNameLst>
                                      </p:cBhvr>
                                      <p:tavLst>
                                        <p:tav tm="0">
                                          <p:val>
                                            <p:strVal val="#ppt_x"/>
                                          </p:val>
                                        </p:tav>
                                        <p:tav tm="100000">
                                          <p:val>
                                            <p:strVal val="#ppt_x"/>
                                          </p:val>
                                        </p:tav>
                                      </p:tavLst>
                                    </p:anim>
                                    <p:anim calcmode="lin" valueType="num">
                                      <p:cBhvr>
                                        <p:cTn id="79" dur="1000" fill="hold"/>
                                        <p:tgtEl>
                                          <p:spTgt spid="24"/>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26"/>
                                        </p:tgtEl>
                                        <p:attrNameLst>
                                          <p:attrName>style.visibility</p:attrName>
                                        </p:attrNameLst>
                                      </p:cBhvr>
                                      <p:to>
                                        <p:strVal val="visible"/>
                                      </p:to>
                                    </p:set>
                                    <p:animEffect transition="in" filter="fade">
                                      <p:cBhvr>
                                        <p:cTn id="82" dur="1000"/>
                                        <p:tgtEl>
                                          <p:spTgt spid="26"/>
                                        </p:tgtEl>
                                      </p:cBhvr>
                                    </p:animEffect>
                                    <p:anim calcmode="lin" valueType="num">
                                      <p:cBhvr>
                                        <p:cTn id="83" dur="1000" fill="hold"/>
                                        <p:tgtEl>
                                          <p:spTgt spid="26"/>
                                        </p:tgtEl>
                                        <p:attrNameLst>
                                          <p:attrName>ppt_x</p:attrName>
                                        </p:attrNameLst>
                                      </p:cBhvr>
                                      <p:tavLst>
                                        <p:tav tm="0">
                                          <p:val>
                                            <p:strVal val="#ppt_x"/>
                                          </p:val>
                                        </p:tav>
                                        <p:tav tm="100000">
                                          <p:val>
                                            <p:strVal val="#ppt_x"/>
                                          </p:val>
                                        </p:tav>
                                      </p:tavLst>
                                    </p:anim>
                                    <p:anim calcmode="lin" valueType="num">
                                      <p:cBhvr>
                                        <p:cTn id="84" dur="1000" fill="hold"/>
                                        <p:tgtEl>
                                          <p:spTgt spid="26"/>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27"/>
                                        </p:tgtEl>
                                        <p:attrNameLst>
                                          <p:attrName>style.visibility</p:attrName>
                                        </p:attrNameLst>
                                      </p:cBhvr>
                                      <p:to>
                                        <p:strVal val="visible"/>
                                      </p:to>
                                    </p:set>
                                    <p:animEffect transition="in" filter="fade">
                                      <p:cBhvr>
                                        <p:cTn id="87" dur="1000"/>
                                        <p:tgtEl>
                                          <p:spTgt spid="27"/>
                                        </p:tgtEl>
                                      </p:cBhvr>
                                    </p:animEffect>
                                    <p:anim calcmode="lin" valueType="num">
                                      <p:cBhvr>
                                        <p:cTn id="88" dur="1000" fill="hold"/>
                                        <p:tgtEl>
                                          <p:spTgt spid="27"/>
                                        </p:tgtEl>
                                        <p:attrNameLst>
                                          <p:attrName>ppt_x</p:attrName>
                                        </p:attrNameLst>
                                      </p:cBhvr>
                                      <p:tavLst>
                                        <p:tav tm="0">
                                          <p:val>
                                            <p:strVal val="#ppt_x"/>
                                          </p:val>
                                        </p:tav>
                                        <p:tav tm="100000">
                                          <p:val>
                                            <p:strVal val="#ppt_x"/>
                                          </p:val>
                                        </p:tav>
                                      </p:tavLst>
                                    </p:anim>
                                    <p:anim calcmode="lin" valueType="num">
                                      <p:cBhvr>
                                        <p:cTn id="89" dur="1000" fill="hold"/>
                                        <p:tgtEl>
                                          <p:spTgt spid="27"/>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28"/>
                                        </p:tgtEl>
                                        <p:attrNameLst>
                                          <p:attrName>style.visibility</p:attrName>
                                        </p:attrNameLst>
                                      </p:cBhvr>
                                      <p:to>
                                        <p:strVal val="visible"/>
                                      </p:to>
                                    </p:set>
                                    <p:animEffect transition="in" filter="fade">
                                      <p:cBhvr>
                                        <p:cTn id="92" dur="1000"/>
                                        <p:tgtEl>
                                          <p:spTgt spid="28"/>
                                        </p:tgtEl>
                                      </p:cBhvr>
                                    </p:animEffect>
                                    <p:anim calcmode="lin" valueType="num">
                                      <p:cBhvr>
                                        <p:cTn id="93" dur="1000" fill="hold"/>
                                        <p:tgtEl>
                                          <p:spTgt spid="28"/>
                                        </p:tgtEl>
                                        <p:attrNameLst>
                                          <p:attrName>ppt_x</p:attrName>
                                        </p:attrNameLst>
                                      </p:cBhvr>
                                      <p:tavLst>
                                        <p:tav tm="0">
                                          <p:val>
                                            <p:strVal val="#ppt_x"/>
                                          </p:val>
                                        </p:tav>
                                        <p:tav tm="100000">
                                          <p:val>
                                            <p:strVal val="#ppt_x"/>
                                          </p:val>
                                        </p:tav>
                                      </p:tavLst>
                                    </p:anim>
                                    <p:anim calcmode="lin" valueType="num">
                                      <p:cBhvr>
                                        <p:cTn id="94" dur="1000" fill="hold"/>
                                        <p:tgtEl>
                                          <p:spTgt spid="28"/>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29"/>
                                        </p:tgtEl>
                                        <p:attrNameLst>
                                          <p:attrName>style.visibility</p:attrName>
                                        </p:attrNameLst>
                                      </p:cBhvr>
                                      <p:to>
                                        <p:strVal val="visible"/>
                                      </p:to>
                                    </p:set>
                                    <p:animEffect transition="in" filter="fade">
                                      <p:cBhvr>
                                        <p:cTn id="97" dur="1000"/>
                                        <p:tgtEl>
                                          <p:spTgt spid="29"/>
                                        </p:tgtEl>
                                      </p:cBhvr>
                                    </p:animEffect>
                                    <p:anim calcmode="lin" valueType="num">
                                      <p:cBhvr>
                                        <p:cTn id="98" dur="1000" fill="hold"/>
                                        <p:tgtEl>
                                          <p:spTgt spid="29"/>
                                        </p:tgtEl>
                                        <p:attrNameLst>
                                          <p:attrName>ppt_x</p:attrName>
                                        </p:attrNameLst>
                                      </p:cBhvr>
                                      <p:tavLst>
                                        <p:tav tm="0">
                                          <p:val>
                                            <p:strVal val="#ppt_x"/>
                                          </p:val>
                                        </p:tav>
                                        <p:tav tm="100000">
                                          <p:val>
                                            <p:strVal val="#ppt_x"/>
                                          </p:val>
                                        </p:tav>
                                      </p:tavLst>
                                    </p:anim>
                                    <p:anim calcmode="lin" valueType="num">
                                      <p:cBhvr>
                                        <p:cTn id="99" dur="1000" fill="hold"/>
                                        <p:tgtEl>
                                          <p:spTgt spid="29"/>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31"/>
                                        </p:tgtEl>
                                        <p:attrNameLst>
                                          <p:attrName>style.visibility</p:attrName>
                                        </p:attrNameLst>
                                      </p:cBhvr>
                                      <p:to>
                                        <p:strVal val="visible"/>
                                      </p:to>
                                    </p:set>
                                    <p:animEffect transition="in" filter="fade">
                                      <p:cBhvr>
                                        <p:cTn id="102" dur="1000"/>
                                        <p:tgtEl>
                                          <p:spTgt spid="31"/>
                                        </p:tgtEl>
                                      </p:cBhvr>
                                    </p:animEffect>
                                    <p:anim calcmode="lin" valueType="num">
                                      <p:cBhvr>
                                        <p:cTn id="103" dur="1000" fill="hold"/>
                                        <p:tgtEl>
                                          <p:spTgt spid="31"/>
                                        </p:tgtEl>
                                        <p:attrNameLst>
                                          <p:attrName>ppt_x</p:attrName>
                                        </p:attrNameLst>
                                      </p:cBhvr>
                                      <p:tavLst>
                                        <p:tav tm="0">
                                          <p:val>
                                            <p:strVal val="#ppt_x"/>
                                          </p:val>
                                        </p:tav>
                                        <p:tav tm="100000">
                                          <p:val>
                                            <p:strVal val="#ppt_x"/>
                                          </p:val>
                                        </p:tav>
                                      </p:tavLst>
                                    </p:anim>
                                    <p:anim calcmode="lin" valueType="num">
                                      <p:cBhvr>
                                        <p:cTn id="104" dur="1000" fill="hold"/>
                                        <p:tgtEl>
                                          <p:spTgt spid="31"/>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32"/>
                                        </p:tgtEl>
                                        <p:attrNameLst>
                                          <p:attrName>style.visibility</p:attrName>
                                        </p:attrNameLst>
                                      </p:cBhvr>
                                      <p:to>
                                        <p:strVal val="visible"/>
                                      </p:to>
                                    </p:set>
                                    <p:animEffect transition="in" filter="fade">
                                      <p:cBhvr>
                                        <p:cTn id="107" dur="1000"/>
                                        <p:tgtEl>
                                          <p:spTgt spid="32"/>
                                        </p:tgtEl>
                                      </p:cBhvr>
                                    </p:animEffect>
                                    <p:anim calcmode="lin" valueType="num">
                                      <p:cBhvr>
                                        <p:cTn id="108" dur="1000" fill="hold"/>
                                        <p:tgtEl>
                                          <p:spTgt spid="32"/>
                                        </p:tgtEl>
                                        <p:attrNameLst>
                                          <p:attrName>ppt_x</p:attrName>
                                        </p:attrNameLst>
                                      </p:cBhvr>
                                      <p:tavLst>
                                        <p:tav tm="0">
                                          <p:val>
                                            <p:strVal val="#ppt_x"/>
                                          </p:val>
                                        </p:tav>
                                        <p:tav tm="100000">
                                          <p:val>
                                            <p:strVal val="#ppt_x"/>
                                          </p:val>
                                        </p:tav>
                                      </p:tavLst>
                                    </p:anim>
                                    <p:anim calcmode="lin" valueType="num">
                                      <p:cBhvr>
                                        <p:cTn id="109" dur="1000" fill="hold"/>
                                        <p:tgtEl>
                                          <p:spTgt spid="32"/>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33"/>
                                        </p:tgtEl>
                                        <p:attrNameLst>
                                          <p:attrName>style.visibility</p:attrName>
                                        </p:attrNameLst>
                                      </p:cBhvr>
                                      <p:to>
                                        <p:strVal val="visible"/>
                                      </p:to>
                                    </p:set>
                                    <p:animEffect transition="in" filter="fade">
                                      <p:cBhvr>
                                        <p:cTn id="112" dur="1000"/>
                                        <p:tgtEl>
                                          <p:spTgt spid="33"/>
                                        </p:tgtEl>
                                      </p:cBhvr>
                                    </p:animEffect>
                                    <p:anim calcmode="lin" valueType="num">
                                      <p:cBhvr>
                                        <p:cTn id="113" dur="1000" fill="hold"/>
                                        <p:tgtEl>
                                          <p:spTgt spid="33"/>
                                        </p:tgtEl>
                                        <p:attrNameLst>
                                          <p:attrName>ppt_x</p:attrName>
                                        </p:attrNameLst>
                                      </p:cBhvr>
                                      <p:tavLst>
                                        <p:tav tm="0">
                                          <p:val>
                                            <p:strVal val="#ppt_x"/>
                                          </p:val>
                                        </p:tav>
                                        <p:tav tm="100000">
                                          <p:val>
                                            <p:strVal val="#ppt_x"/>
                                          </p:val>
                                        </p:tav>
                                      </p:tavLst>
                                    </p:anim>
                                    <p:anim calcmode="lin" valueType="num">
                                      <p:cBhvr>
                                        <p:cTn id="114" dur="1000" fill="hold"/>
                                        <p:tgtEl>
                                          <p:spTgt spid="33"/>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37"/>
                                        </p:tgtEl>
                                        <p:attrNameLst>
                                          <p:attrName>style.visibility</p:attrName>
                                        </p:attrNameLst>
                                      </p:cBhvr>
                                      <p:to>
                                        <p:strVal val="visible"/>
                                      </p:to>
                                    </p:set>
                                    <p:animEffect transition="in" filter="fade">
                                      <p:cBhvr>
                                        <p:cTn id="117" dur="1000"/>
                                        <p:tgtEl>
                                          <p:spTgt spid="37"/>
                                        </p:tgtEl>
                                      </p:cBhvr>
                                    </p:animEffect>
                                    <p:anim calcmode="lin" valueType="num">
                                      <p:cBhvr>
                                        <p:cTn id="118" dur="1000" fill="hold"/>
                                        <p:tgtEl>
                                          <p:spTgt spid="37"/>
                                        </p:tgtEl>
                                        <p:attrNameLst>
                                          <p:attrName>ppt_x</p:attrName>
                                        </p:attrNameLst>
                                      </p:cBhvr>
                                      <p:tavLst>
                                        <p:tav tm="0">
                                          <p:val>
                                            <p:strVal val="#ppt_x"/>
                                          </p:val>
                                        </p:tav>
                                        <p:tav tm="100000">
                                          <p:val>
                                            <p:strVal val="#ppt_x"/>
                                          </p:val>
                                        </p:tav>
                                      </p:tavLst>
                                    </p:anim>
                                    <p:anim calcmode="lin" valueType="num">
                                      <p:cBhvr>
                                        <p:cTn id="119" dur="1000" fill="hold"/>
                                        <p:tgtEl>
                                          <p:spTgt spid="37"/>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38"/>
                                        </p:tgtEl>
                                        <p:attrNameLst>
                                          <p:attrName>style.visibility</p:attrName>
                                        </p:attrNameLst>
                                      </p:cBhvr>
                                      <p:to>
                                        <p:strVal val="visible"/>
                                      </p:to>
                                    </p:set>
                                    <p:animEffect transition="in" filter="fade">
                                      <p:cBhvr>
                                        <p:cTn id="122" dur="1000"/>
                                        <p:tgtEl>
                                          <p:spTgt spid="38"/>
                                        </p:tgtEl>
                                      </p:cBhvr>
                                    </p:animEffect>
                                    <p:anim calcmode="lin" valueType="num">
                                      <p:cBhvr>
                                        <p:cTn id="123" dur="1000" fill="hold"/>
                                        <p:tgtEl>
                                          <p:spTgt spid="38"/>
                                        </p:tgtEl>
                                        <p:attrNameLst>
                                          <p:attrName>ppt_x</p:attrName>
                                        </p:attrNameLst>
                                      </p:cBhvr>
                                      <p:tavLst>
                                        <p:tav tm="0">
                                          <p:val>
                                            <p:strVal val="#ppt_x"/>
                                          </p:val>
                                        </p:tav>
                                        <p:tav tm="100000">
                                          <p:val>
                                            <p:strVal val="#ppt_x"/>
                                          </p:val>
                                        </p:tav>
                                      </p:tavLst>
                                    </p:anim>
                                    <p:anim calcmode="lin" valueType="num">
                                      <p:cBhvr>
                                        <p:cTn id="124"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4" grpId="0" animBg="1"/>
      <p:bldP spid="21" grpId="0" animBg="1"/>
      <p:bldP spid="12" grpId="0" animBg="1"/>
      <p:bldP spid="13" grpId="0" animBg="1"/>
      <p:bldP spid="14" grpId="0" animBg="1"/>
      <p:bldP spid="5" grpId="0"/>
      <p:bldP spid="16" grpId="0"/>
      <p:bldP spid="17" grpId="0"/>
      <p:bldP spid="11" grpId="0" animBg="1"/>
      <p:bldP spid="15" grpId="0" animBg="1"/>
      <p:bldP spid="18" grpId="0" animBg="1"/>
      <p:bldP spid="19" grpId="0" animBg="1"/>
      <p:bldP spid="23" grpId="0" animBg="1"/>
      <p:bldP spid="22" grpId="0" animBg="1"/>
      <p:bldP spid="26" grpId="0"/>
      <p:bldP spid="27" grpId="0"/>
      <p:bldP spid="28" grpId="0"/>
      <p:bldP spid="29" grpId="0"/>
      <p:bldP spid="31" grpId="0"/>
      <p:bldP spid="32" grpId="0"/>
      <p:bldP spid="33" grpId="0"/>
      <p:bldP spid="37" grpId="0"/>
      <p:bldP spid="3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5"/>
          <p:cNvSpPr/>
          <p:nvPr/>
        </p:nvSpPr>
        <p:spPr bwMode="auto">
          <a:xfrm rot="9502714">
            <a:off x="1472129" y="1824575"/>
            <a:ext cx="1724071" cy="165269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F89E29"/>
          </a:solidFill>
          <a:ln>
            <a:noFill/>
          </a:ln>
        </p:spPr>
        <p:txBody>
          <a:bodyPr vert="horz" wrap="square" lIns="121920" tIns="60960" rIns="121920" bIns="60960" numCol="1" anchor="t" anchorCtr="0" compatLnSpc="1"/>
          <a:lstStyle/>
          <a:p>
            <a:endParaRPr lang="zh-CN" altLang="en-US"/>
          </a:p>
        </p:txBody>
      </p:sp>
      <p:sp>
        <p:nvSpPr>
          <p:cNvPr id="18" name="Freeform 5"/>
          <p:cNvSpPr/>
          <p:nvPr/>
        </p:nvSpPr>
        <p:spPr bwMode="auto">
          <a:xfrm rot="17952227">
            <a:off x="8946504" y="1913901"/>
            <a:ext cx="1724071" cy="165269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5EABE6"/>
          </a:solidFill>
          <a:ln>
            <a:noFill/>
          </a:ln>
        </p:spPr>
        <p:txBody>
          <a:bodyPr vert="horz" wrap="square" lIns="121920" tIns="60960" rIns="121920" bIns="60960" numCol="1" anchor="t" anchorCtr="0" compatLnSpc="1"/>
          <a:lstStyle/>
          <a:p>
            <a:endParaRPr lang="zh-CN" altLang="en-US"/>
          </a:p>
        </p:txBody>
      </p:sp>
      <p:sp>
        <p:nvSpPr>
          <p:cNvPr id="11" name="TextBox 10"/>
          <p:cNvSpPr txBox="1"/>
          <p:nvPr/>
        </p:nvSpPr>
        <p:spPr>
          <a:xfrm>
            <a:off x="3624437" y="201901"/>
            <a:ext cx="4857784" cy="1569660"/>
          </a:xfrm>
          <a:prstGeom prst="rect">
            <a:avLst/>
          </a:prstGeom>
          <a:noFill/>
        </p:spPr>
        <p:txBody>
          <a:bodyPr wrap="square" rtlCol="0">
            <a:spAutoFit/>
          </a:bodyPr>
          <a:lstStyle/>
          <a:p>
            <a:pPr algn="ctr"/>
            <a:r>
              <a:rPr lang="zh-CN" altLang="en-US" sz="4800" b="1" dirty="0">
                <a:latin typeface="宋体" panose="02010600030101010101" pitchFamily="2" charset="-122"/>
                <a:cs typeface="Arial" panose="020B0604020202020204" pitchFamily="34" charset="0"/>
              </a:rPr>
              <a:t>寒衣补助</a:t>
            </a:r>
            <a:endParaRPr lang="en-US" altLang="zh-CN" sz="4800" b="1" dirty="0">
              <a:latin typeface="宋体" panose="02010600030101010101" pitchFamily="2" charset="-122"/>
              <a:cs typeface="Arial" panose="020B0604020202020204" pitchFamily="34" charset="0"/>
            </a:endParaRPr>
          </a:p>
          <a:p>
            <a:pPr algn="ctr"/>
            <a:r>
              <a:rPr lang="zh-CN" altLang="en-US" sz="4800" b="1" dirty="0">
                <a:latin typeface="宋体" panose="02010600030101010101" pitchFamily="2" charset="-122"/>
                <a:cs typeface="Arial" panose="020B0604020202020204" pitchFamily="34" charset="0"/>
              </a:rPr>
              <a:t>（</a:t>
            </a:r>
            <a:r>
              <a:rPr lang="en-US" altLang="zh-CN" sz="4800" b="1" dirty="0">
                <a:latin typeface="宋体" panose="02010600030101010101" pitchFamily="2" charset="-122"/>
                <a:cs typeface="Arial" panose="020B0604020202020204" pitchFamily="34" charset="0"/>
              </a:rPr>
              <a:t>11</a:t>
            </a:r>
            <a:r>
              <a:rPr lang="zh-CN" altLang="en-US" sz="4800" b="1" dirty="0">
                <a:latin typeface="宋体" panose="02010600030101010101" pitchFamily="2" charset="-122"/>
                <a:cs typeface="Arial" panose="020B0604020202020204" pitchFamily="34" charset="0"/>
              </a:rPr>
              <a:t>月上旬）</a:t>
            </a:r>
          </a:p>
        </p:txBody>
      </p:sp>
      <p:sp>
        <p:nvSpPr>
          <p:cNvPr id="2" name="矩形 1"/>
          <p:cNvSpPr/>
          <p:nvPr/>
        </p:nvSpPr>
        <p:spPr>
          <a:xfrm>
            <a:off x="1750853" y="2178834"/>
            <a:ext cx="1143262" cy="1011431"/>
          </a:xfrm>
          <a:prstGeom prst="rect">
            <a:avLst/>
          </a:prstGeom>
        </p:spPr>
        <p:txBody>
          <a:bodyPr wrap="none">
            <a:spAutoFit/>
          </a:bodyPr>
          <a:lstStyle/>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补助</a:t>
            </a:r>
            <a:endParaRPr lang="en-US" altLang="zh-CN" sz="3735" b="1" dirty="0">
              <a:solidFill>
                <a:schemeClr val="bg1"/>
              </a:solidFill>
              <a:latin typeface="微软雅黑" panose="020B0503020204020204" pitchFamily="34" charset="-122"/>
              <a:ea typeface="微软雅黑" panose="020B0503020204020204" pitchFamily="34" charset="-122"/>
            </a:endParaRPr>
          </a:p>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对象</a:t>
            </a:r>
          </a:p>
        </p:txBody>
      </p:sp>
      <p:sp>
        <p:nvSpPr>
          <p:cNvPr id="4" name="灯片编号占位符 3"/>
          <p:cNvSpPr>
            <a:spLocks noGrp="1"/>
          </p:cNvSpPr>
          <p:nvPr>
            <p:ph type="sldNum" sz="quarter" idx="12"/>
          </p:nvPr>
        </p:nvSpPr>
        <p:spPr/>
        <p:txBody>
          <a:bodyPr/>
          <a:lstStyle/>
          <a:p>
            <a:pPr>
              <a:defRPr/>
            </a:pPr>
            <a:fld id="{34E96E4C-A786-42C8-98B7-EB52B4851D53}" type="slidenum">
              <a:rPr lang="zh-CN" altLang="en-US" smtClean="0"/>
              <a:t>20</a:t>
            </a:fld>
            <a:endParaRPr lang="zh-CN" altLang="en-US"/>
          </a:p>
        </p:txBody>
      </p:sp>
      <p:sp>
        <p:nvSpPr>
          <p:cNvPr id="20" name="矩形 19"/>
          <p:cNvSpPr/>
          <p:nvPr/>
        </p:nvSpPr>
        <p:spPr>
          <a:xfrm>
            <a:off x="528071" y="3542005"/>
            <a:ext cx="3683506" cy="3153236"/>
          </a:xfrm>
          <a:prstGeom prst="rect">
            <a:avLst/>
          </a:prstGeom>
        </p:spPr>
        <p:txBody>
          <a:bodyPr wrap="square">
            <a:spAutoFit/>
          </a:bodyPr>
          <a:lstStyle/>
          <a:p>
            <a:pPr marL="342900" indent="-342900" algn="just">
              <a:lnSpc>
                <a:spcPct val="120000"/>
              </a:lnSpc>
              <a:buFont typeface="Wingdings" panose="05000000000000000000" pitchFamily="2" charset="2"/>
              <a:buChar char="Ø"/>
            </a:pPr>
            <a:r>
              <a:rPr lang="en-US" altLang="zh-CN" sz="2800" b="1" dirty="0"/>
              <a:t>2017</a:t>
            </a:r>
            <a:r>
              <a:rPr lang="zh-CN" altLang="zh-CN" sz="2800" b="1" dirty="0"/>
              <a:t>级（新生）已建档家庭经济特别困难学生中缺少御寒衣物者</a:t>
            </a:r>
            <a:endParaRPr lang="en-US" altLang="zh-CN" sz="2800" b="1" dirty="0"/>
          </a:p>
          <a:p>
            <a:pPr marL="342900" indent="-342900" algn="just">
              <a:lnSpc>
                <a:spcPct val="120000"/>
              </a:lnSpc>
              <a:buFont typeface="Wingdings" panose="05000000000000000000" pitchFamily="2" charset="2"/>
              <a:buChar char="Ø"/>
            </a:pPr>
            <a:r>
              <a:rPr lang="zh-CN" altLang="zh-CN" sz="2800" b="1" dirty="0"/>
              <a:t>其他年级有特殊情况可适当调整</a:t>
            </a:r>
            <a:endParaRPr lang="zh-CN" altLang="en-US" sz="2800" b="1" dirty="0"/>
          </a:p>
        </p:txBody>
      </p:sp>
      <p:sp>
        <p:nvSpPr>
          <p:cNvPr id="21" name="矩形 20"/>
          <p:cNvSpPr/>
          <p:nvPr/>
        </p:nvSpPr>
        <p:spPr>
          <a:xfrm>
            <a:off x="9236908" y="2184311"/>
            <a:ext cx="1143262" cy="1011431"/>
          </a:xfrm>
          <a:prstGeom prst="rect">
            <a:avLst/>
          </a:prstGeom>
        </p:spPr>
        <p:txBody>
          <a:bodyPr wrap="none">
            <a:spAutoFit/>
          </a:bodyPr>
          <a:lstStyle/>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补助</a:t>
            </a:r>
            <a:endParaRPr lang="en-US" altLang="zh-CN" sz="3735" b="1" dirty="0">
              <a:solidFill>
                <a:schemeClr val="bg1"/>
              </a:solidFill>
              <a:latin typeface="微软雅黑" panose="020B0503020204020204" pitchFamily="34" charset="-122"/>
              <a:ea typeface="微软雅黑" panose="020B0503020204020204" pitchFamily="34" charset="-122"/>
            </a:endParaRPr>
          </a:p>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物资</a:t>
            </a:r>
          </a:p>
        </p:txBody>
      </p:sp>
      <p:sp>
        <p:nvSpPr>
          <p:cNvPr id="27" name="矩形 26"/>
          <p:cNvSpPr/>
          <p:nvPr/>
        </p:nvSpPr>
        <p:spPr>
          <a:xfrm>
            <a:off x="8368379" y="4059070"/>
            <a:ext cx="2880320" cy="2119106"/>
          </a:xfrm>
          <a:prstGeom prst="rect">
            <a:avLst/>
          </a:prstGeom>
        </p:spPr>
        <p:txBody>
          <a:bodyPr wrap="square">
            <a:spAutoFit/>
          </a:bodyPr>
          <a:lstStyle/>
          <a:p>
            <a:pPr algn="just">
              <a:lnSpc>
                <a:spcPct val="120000"/>
              </a:lnSpc>
            </a:pPr>
            <a:r>
              <a:rPr lang="zh-CN" altLang="zh-CN" sz="2800" b="1" dirty="0"/>
              <a:t>棉被</a:t>
            </a:r>
            <a:endParaRPr lang="en-US" altLang="zh-CN" sz="2800" b="1" dirty="0"/>
          </a:p>
          <a:p>
            <a:pPr algn="just">
              <a:lnSpc>
                <a:spcPct val="120000"/>
              </a:lnSpc>
            </a:pPr>
            <a:r>
              <a:rPr lang="en-US" altLang="zh-CN" sz="2400" dirty="0"/>
              <a:t>                         </a:t>
            </a:r>
            <a:r>
              <a:rPr lang="zh-CN" altLang="zh-CN" sz="2800" b="1" dirty="0"/>
              <a:t>棉袄</a:t>
            </a:r>
            <a:endParaRPr lang="en-US" altLang="zh-CN" sz="2800" b="1" dirty="0"/>
          </a:p>
          <a:p>
            <a:pPr algn="just">
              <a:lnSpc>
                <a:spcPct val="120000"/>
              </a:lnSpc>
            </a:pPr>
            <a:r>
              <a:rPr lang="zh-CN" altLang="zh-CN" sz="2800" b="1" dirty="0"/>
              <a:t>棉鞋</a:t>
            </a:r>
            <a:endParaRPr lang="en-US" altLang="zh-CN" sz="2800" b="1" dirty="0"/>
          </a:p>
          <a:p>
            <a:pPr algn="just">
              <a:lnSpc>
                <a:spcPct val="120000"/>
              </a:lnSpc>
            </a:pPr>
            <a:r>
              <a:rPr lang="en-US" altLang="zh-CN" sz="2400" dirty="0"/>
              <a:t>                          </a:t>
            </a:r>
            <a:r>
              <a:rPr lang="zh-CN" altLang="zh-CN" sz="2800" b="1" dirty="0"/>
              <a:t>毛衣</a:t>
            </a:r>
            <a:endParaRPr lang="zh-CN" altLang="en-US" sz="2800" b="1" dirty="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1000"/>
                                        <p:tgtEl>
                                          <p:spTgt spid="18"/>
                                        </p:tgtEl>
                                      </p:cBhvr>
                                    </p:animEffect>
                                    <p:anim calcmode="lin" valueType="num">
                                      <p:cBhvr>
                                        <p:cTn id="13" dur="1000" fill="hold"/>
                                        <p:tgtEl>
                                          <p:spTgt spid="18"/>
                                        </p:tgtEl>
                                        <p:attrNameLst>
                                          <p:attrName>ppt_x</p:attrName>
                                        </p:attrNameLst>
                                      </p:cBhvr>
                                      <p:tavLst>
                                        <p:tav tm="0">
                                          <p:val>
                                            <p:strVal val="#ppt_x"/>
                                          </p:val>
                                        </p:tav>
                                        <p:tav tm="100000">
                                          <p:val>
                                            <p:strVal val="#ppt_x"/>
                                          </p:val>
                                        </p:tav>
                                      </p:tavLst>
                                    </p:anim>
                                    <p:anim calcmode="lin" valueType="num">
                                      <p:cBhvr>
                                        <p:cTn id="14" dur="1000" fill="hold"/>
                                        <p:tgtEl>
                                          <p:spTgt spid="1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1000"/>
                                        <p:tgtEl>
                                          <p:spTgt spid="21"/>
                                        </p:tgtEl>
                                      </p:cBhvr>
                                    </p:animEffect>
                                    <p:anim calcmode="lin" valueType="num">
                                      <p:cBhvr>
                                        <p:cTn id="23" dur="1000" fill="hold"/>
                                        <p:tgtEl>
                                          <p:spTgt spid="21"/>
                                        </p:tgtEl>
                                        <p:attrNameLst>
                                          <p:attrName>ppt_x</p:attrName>
                                        </p:attrNameLst>
                                      </p:cBhvr>
                                      <p:tavLst>
                                        <p:tav tm="0">
                                          <p:val>
                                            <p:strVal val="#ppt_x"/>
                                          </p:val>
                                        </p:tav>
                                        <p:tav tm="100000">
                                          <p:val>
                                            <p:strVal val="#ppt_x"/>
                                          </p:val>
                                        </p:tav>
                                      </p:tavLst>
                                    </p:anim>
                                    <p:anim calcmode="lin" valueType="num">
                                      <p:cBhvr>
                                        <p:cTn id="24"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2" grpId="0"/>
      <p:bldP spid="2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5"/>
          <p:cNvSpPr/>
          <p:nvPr/>
        </p:nvSpPr>
        <p:spPr bwMode="auto">
          <a:xfrm rot="9502714">
            <a:off x="1472129" y="1824575"/>
            <a:ext cx="1724071" cy="165269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F89E29"/>
          </a:solidFill>
          <a:ln>
            <a:noFill/>
          </a:ln>
        </p:spPr>
        <p:txBody>
          <a:bodyPr vert="horz" wrap="square" lIns="121920" tIns="60960" rIns="121920" bIns="60960" numCol="1" anchor="t" anchorCtr="0" compatLnSpc="1"/>
          <a:lstStyle/>
          <a:p>
            <a:endParaRPr lang="zh-CN" altLang="en-US"/>
          </a:p>
        </p:txBody>
      </p:sp>
      <p:sp>
        <p:nvSpPr>
          <p:cNvPr id="18" name="Freeform 5"/>
          <p:cNvSpPr/>
          <p:nvPr/>
        </p:nvSpPr>
        <p:spPr bwMode="auto">
          <a:xfrm rot="17952227">
            <a:off x="5292185" y="1838091"/>
            <a:ext cx="1724071" cy="165269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5EABE6"/>
          </a:solidFill>
          <a:ln>
            <a:noFill/>
          </a:ln>
        </p:spPr>
        <p:txBody>
          <a:bodyPr vert="horz" wrap="square" lIns="121920" tIns="60960" rIns="121920" bIns="60960" numCol="1" anchor="t" anchorCtr="0" compatLnSpc="1"/>
          <a:lstStyle/>
          <a:p>
            <a:endParaRPr lang="zh-CN" altLang="en-US"/>
          </a:p>
        </p:txBody>
      </p:sp>
      <p:sp>
        <p:nvSpPr>
          <p:cNvPr id="19" name="Freeform 5"/>
          <p:cNvSpPr/>
          <p:nvPr/>
        </p:nvSpPr>
        <p:spPr bwMode="auto">
          <a:xfrm rot="3526558">
            <a:off x="8787749" y="1940176"/>
            <a:ext cx="1724071" cy="165269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90C250"/>
          </a:solidFill>
          <a:ln>
            <a:noFill/>
          </a:ln>
        </p:spPr>
        <p:txBody>
          <a:bodyPr vert="horz" wrap="square" lIns="121920" tIns="60960" rIns="121920" bIns="60960" numCol="1" anchor="t" anchorCtr="0" compatLnSpc="1"/>
          <a:lstStyle/>
          <a:p>
            <a:endParaRPr lang="zh-CN" altLang="en-US"/>
          </a:p>
        </p:txBody>
      </p:sp>
      <p:sp>
        <p:nvSpPr>
          <p:cNvPr id="11" name="TextBox 10"/>
          <p:cNvSpPr txBox="1"/>
          <p:nvPr/>
        </p:nvSpPr>
        <p:spPr>
          <a:xfrm>
            <a:off x="3725326" y="169473"/>
            <a:ext cx="4857784" cy="1569660"/>
          </a:xfrm>
          <a:prstGeom prst="rect">
            <a:avLst/>
          </a:prstGeom>
          <a:noFill/>
        </p:spPr>
        <p:txBody>
          <a:bodyPr wrap="square" rtlCol="0">
            <a:spAutoFit/>
          </a:bodyPr>
          <a:lstStyle/>
          <a:p>
            <a:pPr algn="ctr"/>
            <a:r>
              <a:rPr lang="zh-CN" altLang="zh-CN" sz="4800" b="1" dirty="0">
                <a:latin typeface="宋体" panose="02010600030101010101" pitchFamily="2" charset="-122"/>
                <a:cs typeface="Arial" panose="020B0604020202020204" pitchFamily="34" charset="0"/>
              </a:rPr>
              <a:t>思源助学金</a:t>
            </a:r>
            <a:endParaRPr lang="en-US" altLang="zh-CN" sz="4800" b="1" dirty="0">
              <a:latin typeface="宋体" panose="02010600030101010101" pitchFamily="2" charset="-122"/>
              <a:cs typeface="Arial" panose="020B0604020202020204" pitchFamily="34" charset="0"/>
            </a:endParaRPr>
          </a:p>
          <a:p>
            <a:pPr algn="ctr"/>
            <a:r>
              <a:rPr lang="en-US" altLang="zh-CN" sz="4800" b="1" dirty="0">
                <a:latin typeface="宋体" panose="02010600030101010101" pitchFamily="2" charset="-122"/>
                <a:cs typeface="Arial" panose="020B0604020202020204" pitchFamily="34" charset="0"/>
              </a:rPr>
              <a:t>(11</a:t>
            </a:r>
            <a:r>
              <a:rPr lang="zh-CN" altLang="en-US" sz="4800" b="1" dirty="0">
                <a:latin typeface="宋体" panose="02010600030101010101" pitchFamily="2" charset="-122"/>
                <a:cs typeface="Arial" panose="020B0604020202020204" pitchFamily="34" charset="0"/>
              </a:rPr>
              <a:t>月中旬</a:t>
            </a:r>
            <a:r>
              <a:rPr lang="en-US" altLang="zh-CN" sz="4800" b="1" dirty="0">
                <a:latin typeface="宋体" panose="02010600030101010101" pitchFamily="2" charset="-122"/>
                <a:cs typeface="Arial" panose="020B0604020202020204" pitchFamily="34" charset="0"/>
              </a:rPr>
              <a:t>)</a:t>
            </a:r>
            <a:endParaRPr lang="zh-CN" altLang="en-US" sz="4800" b="1" dirty="0">
              <a:latin typeface="宋体" panose="02010600030101010101" pitchFamily="2" charset="-122"/>
              <a:cs typeface="Arial" panose="020B0604020202020204" pitchFamily="34" charset="0"/>
            </a:endParaRPr>
          </a:p>
        </p:txBody>
      </p:sp>
      <p:sp>
        <p:nvSpPr>
          <p:cNvPr id="2" name="矩形 1"/>
          <p:cNvSpPr/>
          <p:nvPr/>
        </p:nvSpPr>
        <p:spPr>
          <a:xfrm>
            <a:off x="1750853" y="2178834"/>
            <a:ext cx="1143262" cy="1011431"/>
          </a:xfrm>
          <a:prstGeom prst="rect">
            <a:avLst/>
          </a:prstGeom>
        </p:spPr>
        <p:txBody>
          <a:bodyPr wrap="none">
            <a:spAutoFit/>
          </a:bodyPr>
          <a:lstStyle/>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申请</a:t>
            </a:r>
            <a:endParaRPr lang="en-US" altLang="zh-CN" sz="3735" b="1" dirty="0">
              <a:solidFill>
                <a:schemeClr val="bg1"/>
              </a:solidFill>
              <a:latin typeface="微软雅黑" panose="020B0503020204020204" pitchFamily="34" charset="-122"/>
              <a:ea typeface="微软雅黑" panose="020B0503020204020204" pitchFamily="34" charset="-122"/>
            </a:endParaRPr>
          </a:p>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对象</a:t>
            </a:r>
          </a:p>
        </p:txBody>
      </p:sp>
      <p:sp>
        <p:nvSpPr>
          <p:cNvPr id="4" name="灯片编号占位符 3"/>
          <p:cNvSpPr>
            <a:spLocks noGrp="1"/>
          </p:cNvSpPr>
          <p:nvPr>
            <p:ph type="sldNum" sz="quarter" idx="12"/>
          </p:nvPr>
        </p:nvSpPr>
        <p:spPr/>
        <p:txBody>
          <a:bodyPr/>
          <a:lstStyle/>
          <a:p>
            <a:pPr>
              <a:defRPr/>
            </a:pPr>
            <a:fld id="{34E96E4C-A786-42C8-98B7-EB52B4851D53}" type="slidenum">
              <a:rPr lang="zh-CN" altLang="en-US" smtClean="0"/>
              <a:t>21</a:t>
            </a:fld>
            <a:endParaRPr lang="zh-CN" altLang="en-US"/>
          </a:p>
        </p:txBody>
      </p:sp>
      <p:sp>
        <p:nvSpPr>
          <p:cNvPr id="20" name="矩形 19"/>
          <p:cNvSpPr/>
          <p:nvPr/>
        </p:nvSpPr>
        <p:spPr>
          <a:xfrm>
            <a:off x="995433" y="3932060"/>
            <a:ext cx="2880320" cy="1815882"/>
          </a:xfrm>
          <a:prstGeom prst="rect">
            <a:avLst/>
          </a:prstGeom>
        </p:spPr>
        <p:txBody>
          <a:bodyPr wrap="square">
            <a:spAutoFit/>
          </a:bodyPr>
          <a:lstStyle/>
          <a:p>
            <a:r>
              <a:rPr lang="zh-CN" altLang="zh-CN" sz="2800" b="1" dirty="0"/>
              <a:t>全日制在读已建档家庭经济困难本科学生</a:t>
            </a:r>
            <a:endParaRPr lang="en-US" altLang="zh-CN" sz="2800" b="1" dirty="0"/>
          </a:p>
          <a:p>
            <a:r>
              <a:rPr lang="zh-CN" altLang="en-US" sz="2800" b="1" dirty="0"/>
              <a:t>（学院设立奖项）</a:t>
            </a:r>
            <a:endParaRPr lang="zh-CN" altLang="zh-CN" sz="2800" b="1" dirty="0"/>
          </a:p>
        </p:txBody>
      </p:sp>
      <p:sp>
        <p:nvSpPr>
          <p:cNvPr id="21" name="矩形 20"/>
          <p:cNvSpPr/>
          <p:nvPr/>
        </p:nvSpPr>
        <p:spPr>
          <a:xfrm>
            <a:off x="5582587" y="2178834"/>
            <a:ext cx="1143262" cy="1011431"/>
          </a:xfrm>
          <a:prstGeom prst="rect">
            <a:avLst/>
          </a:prstGeom>
        </p:spPr>
        <p:txBody>
          <a:bodyPr wrap="none">
            <a:spAutoFit/>
          </a:bodyPr>
          <a:lstStyle/>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名额</a:t>
            </a:r>
            <a:endParaRPr lang="en-US" altLang="zh-CN" sz="3735" b="1" dirty="0">
              <a:solidFill>
                <a:schemeClr val="bg1"/>
              </a:solidFill>
              <a:latin typeface="微软雅黑" panose="020B0503020204020204" pitchFamily="34" charset="-122"/>
              <a:ea typeface="微软雅黑" panose="020B0503020204020204" pitchFamily="34" charset="-122"/>
            </a:endParaRPr>
          </a:p>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标准</a:t>
            </a:r>
          </a:p>
        </p:txBody>
      </p:sp>
      <p:sp>
        <p:nvSpPr>
          <p:cNvPr id="22" name="矩形 21"/>
          <p:cNvSpPr/>
          <p:nvPr/>
        </p:nvSpPr>
        <p:spPr>
          <a:xfrm>
            <a:off x="9108097" y="2178834"/>
            <a:ext cx="1143262" cy="1011431"/>
          </a:xfrm>
          <a:prstGeom prst="rect">
            <a:avLst/>
          </a:prstGeom>
        </p:spPr>
        <p:txBody>
          <a:bodyPr wrap="none">
            <a:spAutoFit/>
          </a:bodyPr>
          <a:lstStyle/>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申报</a:t>
            </a:r>
            <a:endParaRPr lang="en-US" altLang="zh-CN" sz="3735" b="1" dirty="0">
              <a:solidFill>
                <a:schemeClr val="bg1"/>
              </a:solidFill>
              <a:latin typeface="微软雅黑" panose="020B0503020204020204" pitchFamily="34" charset="-122"/>
              <a:ea typeface="微软雅黑" panose="020B0503020204020204" pitchFamily="34" charset="-122"/>
            </a:endParaRPr>
          </a:p>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条件</a:t>
            </a:r>
          </a:p>
        </p:txBody>
      </p:sp>
      <p:sp>
        <p:nvSpPr>
          <p:cNvPr id="27" name="矩形 26"/>
          <p:cNvSpPr/>
          <p:nvPr/>
        </p:nvSpPr>
        <p:spPr>
          <a:xfrm>
            <a:off x="4714058" y="3932059"/>
            <a:ext cx="2880320" cy="2110321"/>
          </a:xfrm>
          <a:prstGeom prst="rect">
            <a:avLst/>
          </a:prstGeom>
        </p:spPr>
        <p:txBody>
          <a:bodyPr wrap="square">
            <a:spAutoFit/>
          </a:bodyPr>
          <a:lstStyle/>
          <a:p>
            <a:pPr marL="457200" indent="-457200" algn="just">
              <a:lnSpc>
                <a:spcPct val="120000"/>
              </a:lnSpc>
              <a:buFont typeface="Wingdings" panose="05000000000000000000" pitchFamily="2" charset="2"/>
              <a:buChar char="Ø"/>
            </a:pPr>
            <a:r>
              <a:rPr lang="en-US" altLang="zh-CN" sz="2800" b="1" dirty="0"/>
              <a:t>2017</a:t>
            </a:r>
            <a:r>
              <a:rPr lang="zh-CN" altLang="zh-CN" sz="2800" b="1" dirty="0"/>
              <a:t>年拟资助</a:t>
            </a:r>
            <a:r>
              <a:rPr lang="en-US" altLang="zh-CN" sz="2800" b="1" dirty="0"/>
              <a:t>10</a:t>
            </a:r>
            <a:r>
              <a:rPr lang="zh-CN" altLang="zh-CN" sz="2800" b="1" dirty="0"/>
              <a:t>人</a:t>
            </a:r>
            <a:endParaRPr lang="en-US" altLang="zh-CN" sz="2800" b="1" dirty="0"/>
          </a:p>
          <a:p>
            <a:pPr marL="457200" indent="-457200" algn="just">
              <a:lnSpc>
                <a:spcPct val="120000"/>
              </a:lnSpc>
              <a:buFont typeface="Wingdings" panose="05000000000000000000" pitchFamily="2" charset="2"/>
              <a:buChar char="Ø"/>
            </a:pPr>
            <a:r>
              <a:rPr lang="zh-CN" altLang="zh-CN" sz="2800" b="1" dirty="0"/>
              <a:t>每人资助</a:t>
            </a:r>
            <a:r>
              <a:rPr lang="en-US" altLang="zh-CN" sz="2800" b="1" dirty="0"/>
              <a:t>1000</a:t>
            </a:r>
            <a:r>
              <a:rPr lang="zh-CN" altLang="zh-CN" sz="2800" b="1" dirty="0"/>
              <a:t>元</a:t>
            </a:r>
            <a:endParaRPr lang="zh-CN" altLang="en-US" sz="2800" b="1" dirty="0"/>
          </a:p>
        </p:txBody>
      </p:sp>
      <p:sp>
        <p:nvSpPr>
          <p:cNvPr id="28" name="矩形 27"/>
          <p:cNvSpPr/>
          <p:nvPr/>
        </p:nvSpPr>
        <p:spPr>
          <a:xfrm>
            <a:off x="8316247" y="3932060"/>
            <a:ext cx="2880320" cy="1084977"/>
          </a:xfrm>
          <a:prstGeom prst="rect">
            <a:avLst/>
          </a:prstGeom>
        </p:spPr>
        <p:txBody>
          <a:bodyPr wrap="square">
            <a:spAutoFit/>
          </a:bodyPr>
          <a:lstStyle/>
          <a:p>
            <a:pPr algn="just">
              <a:lnSpc>
                <a:spcPct val="120000"/>
              </a:lnSpc>
            </a:pPr>
            <a:r>
              <a:rPr lang="zh-CN" altLang="en-US" sz="2800" b="1" dirty="0"/>
              <a:t>上一学年</a:t>
            </a:r>
            <a:r>
              <a:rPr lang="zh-CN" altLang="en-US" sz="2800" b="1" dirty="0">
                <a:solidFill>
                  <a:srgbClr val="FF0000"/>
                </a:solidFill>
              </a:rPr>
              <a:t>无挂科</a:t>
            </a:r>
            <a:r>
              <a:rPr lang="zh-CN" altLang="en-US" sz="2800" b="1" dirty="0"/>
              <a:t>现象</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1000"/>
                                        <p:tgtEl>
                                          <p:spTgt spid="18"/>
                                        </p:tgtEl>
                                      </p:cBhvr>
                                    </p:animEffect>
                                    <p:anim calcmode="lin" valueType="num">
                                      <p:cBhvr>
                                        <p:cTn id="13" dur="1000" fill="hold"/>
                                        <p:tgtEl>
                                          <p:spTgt spid="18"/>
                                        </p:tgtEl>
                                        <p:attrNameLst>
                                          <p:attrName>ppt_x</p:attrName>
                                        </p:attrNameLst>
                                      </p:cBhvr>
                                      <p:tavLst>
                                        <p:tav tm="0">
                                          <p:val>
                                            <p:strVal val="#ppt_x"/>
                                          </p:val>
                                        </p:tav>
                                        <p:tav tm="100000">
                                          <p:val>
                                            <p:strVal val="#ppt_x"/>
                                          </p:val>
                                        </p:tav>
                                      </p:tavLst>
                                    </p:anim>
                                    <p:anim calcmode="lin" valueType="num">
                                      <p:cBhvr>
                                        <p:cTn id="14" dur="1000" fill="hold"/>
                                        <p:tgtEl>
                                          <p:spTgt spid="1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1000"/>
                                        <p:tgtEl>
                                          <p:spTgt spid="21"/>
                                        </p:tgtEl>
                                      </p:cBhvr>
                                    </p:animEffect>
                                    <p:anim calcmode="lin" valueType="num">
                                      <p:cBhvr>
                                        <p:cTn id="23" dur="1000" fill="hold"/>
                                        <p:tgtEl>
                                          <p:spTgt spid="21"/>
                                        </p:tgtEl>
                                        <p:attrNameLst>
                                          <p:attrName>ppt_x</p:attrName>
                                        </p:attrNameLst>
                                      </p:cBhvr>
                                      <p:tavLst>
                                        <p:tav tm="0">
                                          <p:val>
                                            <p:strVal val="#ppt_x"/>
                                          </p:val>
                                        </p:tav>
                                        <p:tav tm="100000">
                                          <p:val>
                                            <p:strVal val="#ppt_x"/>
                                          </p:val>
                                        </p:tav>
                                      </p:tavLst>
                                    </p:anim>
                                    <p:anim calcmode="lin" valueType="num">
                                      <p:cBhvr>
                                        <p:cTn id="24" dur="1000" fill="hold"/>
                                        <p:tgtEl>
                                          <p:spTgt spid="21"/>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1000"/>
                                        <p:tgtEl>
                                          <p:spTgt spid="22"/>
                                        </p:tgtEl>
                                      </p:cBhvr>
                                    </p:animEffect>
                                    <p:anim calcmode="lin" valueType="num">
                                      <p:cBhvr>
                                        <p:cTn id="28" dur="1000" fill="hold"/>
                                        <p:tgtEl>
                                          <p:spTgt spid="22"/>
                                        </p:tgtEl>
                                        <p:attrNameLst>
                                          <p:attrName>ppt_x</p:attrName>
                                        </p:attrNameLst>
                                      </p:cBhvr>
                                      <p:tavLst>
                                        <p:tav tm="0">
                                          <p:val>
                                            <p:strVal val="#ppt_x"/>
                                          </p:val>
                                        </p:tav>
                                        <p:tav tm="100000">
                                          <p:val>
                                            <p:strVal val="#ppt_x"/>
                                          </p:val>
                                        </p:tav>
                                      </p:tavLst>
                                    </p:anim>
                                    <p:anim calcmode="lin" valueType="num">
                                      <p:cBhvr>
                                        <p:cTn id="29" dur="1000" fill="hold"/>
                                        <p:tgtEl>
                                          <p:spTgt spid="22"/>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1000"/>
                                        <p:tgtEl>
                                          <p:spTgt spid="19"/>
                                        </p:tgtEl>
                                      </p:cBhvr>
                                    </p:animEffect>
                                    <p:anim calcmode="lin" valueType="num">
                                      <p:cBhvr>
                                        <p:cTn id="33" dur="1000" fill="hold"/>
                                        <p:tgtEl>
                                          <p:spTgt spid="19"/>
                                        </p:tgtEl>
                                        <p:attrNameLst>
                                          <p:attrName>ppt_x</p:attrName>
                                        </p:attrNameLst>
                                      </p:cBhvr>
                                      <p:tavLst>
                                        <p:tav tm="0">
                                          <p:val>
                                            <p:strVal val="#ppt_x"/>
                                          </p:val>
                                        </p:tav>
                                        <p:tav tm="100000">
                                          <p:val>
                                            <p:strVal val="#ppt_x"/>
                                          </p:val>
                                        </p:tav>
                                      </p:tavLst>
                                    </p:anim>
                                    <p:anim calcmode="lin" valueType="num">
                                      <p:cBhvr>
                                        <p:cTn id="34"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 grpId="0"/>
      <p:bldP spid="21" grpId="0"/>
      <p:bldP spid="2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5"/>
          <p:cNvSpPr/>
          <p:nvPr/>
        </p:nvSpPr>
        <p:spPr bwMode="auto">
          <a:xfrm rot="9502714">
            <a:off x="1472129" y="1824575"/>
            <a:ext cx="1724071" cy="165269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F89E29"/>
          </a:solidFill>
          <a:ln>
            <a:noFill/>
          </a:ln>
        </p:spPr>
        <p:txBody>
          <a:bodyPr vert="horz" wrap="square" lIns="121920" tIns="60960" rIns="121920" bIns="60960" numCol="1" anchor="t" anchorCtr="0" compatLnSpc="1"/>
          <a:lstStyle/>
          <a:p>
            <a:endParaRPr lang="zh-CN" altLang="en-US"/>
          </a:p>
        </p:txBody>
      </p:sp>
      <p:sp>
        <p:nvSpPr>
          <p:cNvPr id="18" name="Freeform 5"/>
          <p:cNvSpPr/>
          <p:nvPr/>
        </p:nvSpPr>
        <p:spPr bwMode="auto">
          <a:xfrm rot="17952227">
            <a:off x="5292185" y="1838091"/>
            <a:ext cx="1724071" cy="165269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5EABE6"/>
          </a:solidFill>
          <a:ln>
            <a:noFill/>
          </a:ln>
        </p:spPr>
        <p:txBody>
          <a:bodyPr vert="horz" wrap="square" lIns="121920" tIns="60960" rIns="121920" bIns="60960" numCol="1" anchor="t" anchorCtr="0" compatLnSpc="1"/>
          <a:lstStyle/>
          <a:p>
            <a:endParaRPr lang="zh-CN" altLang="en-US"/>
          </a:p>
        </p:txBody>
      </p:sp>
      <p:sp>
        <p:nvSpPr>
          <p:cNvPr id="19" name="Freeform 5"/>
          <p:cNvSpPr/>
          <p:nvPr/>
        </p:nvSpPr>
        <p:spPr bwMode="auto">
          <a:xfrm rot="3526558">
            <a:off x="8787749" y="1940176"/>
            <a:ext cx="1724071" cy="165269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90C250"/>
          </a:solidFill>
          <a:ln>
            <a:noFill/>
          </a:ln>
        </p:spPr>
        <p:txBody>
          <a:bodyPr vert="horz" wrap="square" lIns="121920" tIns="60960" rIns="121920" bIns="60960" numCol="1" anchor="t" anchorCtr="0" compatLnSpc="1"/>
          <a:lstStyle/>
          <a:p>
            <a:endParaRPr lang="zh-CN" altLang="en-US"/>
          </a:p>
        </p:txBody>
      </p:sp>
      <p:sp>
        <p:nvSpPr>
          <p:cNvPr id="11" name="TextBox 10"/>
          <p:cNvSpPr txBox="1"/>
          <p:nvPr/>
        </p:nvSpPr>
        <p:spPr>
          <a:xfrm>
            <a:off x="3725326" y="217848"/>
            <a:ext cx="4857784" cy="1569660"/>
          </a:xfrm>
          <a:prstGeom prst="rect">
            <a:avLst/>
          </a:prstGeom>
          <a:noFill/>
        </p:spPr>
        <p:txBody>
          <a:bodyPr wrap="square" rtlCol="0">
            <a:spAutoFit/>
          </a:bodyPr>
          <a:lstStyle/>
          <a:p>
            <a:pPr algn="ctr"/>
            <a:r>
              <a:rPr lang="zh-CN" altLang="en-US" sz="4800" b="1" dirty="0">
                <a:latin typeface="宋体" panose="02010600030101010101" pitchFamily="2" charset="-122"/>
                <a:cs typeface="Arial" panose="020B0604020202020204" pitchFamily="34" charset="0"/>
              </a:rPr>
              <a:t>明德奖学金</a:t>
            </a:r>
            <a:endParaRPr lang="en-US" altLang="zh-CN" sz="4800" b="1" dirty="0">
              <a:latin typeface="宋体" panose="02010600030101010101" pitchFamily="2" charset="-122"/>
              <a:cs typeface="Arial" panose="020B0604020202020204" pitchFamily="34" charset="0"/>
            </a:endParaRPr>
          </a:p>
          <a:p>
            <a:pPr algn="ctr"/>
            <a:r>
              <a:rPr lang="zh-CN" altLang="en-US" sz="4800" b="1" dirty="0">
                <a:latin typeface="宋体" panose="02010600030101010101" pitchFamily="2" charset="-122"/>
                <a:cs typeface="Arial" panose="020B0604020202020204" pitchFamily="34" charset="0"/>
              </a:rPr>
              <a:t>（次年</a:t>
            </a:r>
            <a:r>
              <a:rPr lang="en-US" altLang="zh-CN" sz="4800" b="1" dirty="0">
                <a:latin typeface="宋体" panose="02010600030101010101" pitchFamily="2" charset="-122"/>
                <a:cs typeface="Arial" panose="020B0604020202020204" pitchFamily="34" charset="0"/>
              </a:rPr>
              <a:t>3</a:t>
            </a:r>
            <a:r>
              <a:rPr lang="zh-CN" altLang="en-US" sz="4800" b="1" dirty="0">
                <a:latin typeface="宋体" panose="02010600030101010101" pitchFamily="2" charset="-122"/>
                <a:cs typeface="Arial" panose="020B0604020202020204" pitchFamily="34" charset="0"/>
              </a:rPr>
              <a:t>月中旬）</a:t>
            </a:r>
          </a:p>
        </p:txBody>
      </p:sp>
      <p:sp>
        <p:nvSpPr>
          <p:cNvPr id="2" name="矩形 1"/>
          <p:cNvSpPr/>
          <p:nvPr/>
        </p:nvSpPr>
        <p:spPr>
          <a:xfrm>
            <a:off x="1750853" y="2178834"/>
            <a:ext cx="1143262" cy="1011431"/>
          </a:xfrm>
          <a:prstGeom prst="rect">
            <a:avLst/>
          </a:prstGeom>
        </p:spPr>
        <p:txBody>
          <a:bodyPr wrap="none">
            <a:spAutoFit/>
          </a:bodyPr>
          <a:lstStyle/>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申请</a:t>
            </a:r>
            <a:endParaRPr lang="en-US" altLang="zh-CN" sz="3735" b="1" dirty="0">
              <a:solidFill>
                <a:schemeClr val="bg1"/>
              </a:solidFill>
              <a:latin typeface="微软雅黑" panose="020B0503020204020204" pitchFamily="34" charset="-122"/>
              <a:ea typeface="微软雅黑" panose="020B0503020204020204" pitchFamily="34" charset="-122"/>
            </a:endParaRPr>
          </a:p>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对象</a:t>
            </a:r>
          </a:p>
        </p:txBody>
      </p:sp>
      <p:sp>
        <p:nvSpPr>
          <p:cNvPr id="4" name="灯片编号占位符 3"/>
          <p:cNvSpPr>
            <a:spLocks noGrp="1"/>
          </p:cNvSpPr>
          <p:nvPr>
            <p:ph type="sldNum" sz="quarter" idx="12"/>
          </p:nvPr>
        </p:nvSpPr>
        <p:spPr/>
        <p:txBody>
          <a:bodyPr/>
          <a:lstStyle/>
          <a:p>
            <a:pPr>
              <a:defRPr/>
            </a:pPr>
            <a:fld id="{34E96E4C-A786-42C8-98B7-EB52B4851D53}" type="slidenum">
              <a:rPr lang="zh-CN" altLang="en-US" smtClean="0"/>
              <a:t>22</a:t>
            </a:fld>
            <a:endParaRPr lang="zh-CN" altLang="en-US"/>
          </a:p>
        </p:txBody>
      </p:sp>
      <p:sp>
        <p:nvSpPr>
          <p:cNvPr id="20" name="矩形 19"/>
          <p:cNvSpPr/>
          <p:nvPr/>
        </p:nvSpPr>
        <p:spPr>
          <a:xfrm>
            <a:off x="995433" y="3954727"/>
            <a:ext cx="2880320" cy="954107"/>
          </a:xfrm>
          <a:prstGeom prst="rect">
            <a:avLst/>
          </a:prstGeom>
        </p:spPr>
        <p:txBody>
          <a:bodyPr wrap="square">
            <a:spAutoFit/>
          </a:bodyPr>
          <a:lstStyle/>
          <a:p>
            <a:pPr lvl="0" algn="ctr"/>
            <a:r>
              <a:rPr lang="zh-CN" altLang="zh-CN" sz="2800" b="1" dirty="0"/>
              <a:t>申请对象全日制本科</a:t>
            </a:r>
            <a:r>
              <a:rPr lang="zh-CN" altLang="zh-CN" sz="2800" b="1" dirty="0">
                <a:solidFill>
                  <a:srgbClr val="FF0000"/>
                </a:solidFill>
              </a:rPr>
              <a:t>师范生</a:t>
            </a:r>
          </a:p>
        </p:txBody>
      </p:sp>
      <p:sp>
        <p:nvSpPr>
          <p:cNvPr id="21" name="矩形 20"/>
          <p:cNvSpPr/>
          <p:nvPr/>
        </p:nvSpPr>
        <p:spPr>
          <a:xfrm>
            <a:off x="5582587" y="2178834"/>
            <a:ext cx="1143262" cy="1011431"/>
          </a:xfrm>
          <a:prstGeom prst="rect">
            <a:avLst/>
          </a:prstGeom>
        </p:spPr>
        <p:txBody>
          <a:bodyPr wrap="none">
            <a:spAutoFit/>
          </a:bodyPr>
          <a:lstStyle/>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申请</a:t>
            </a:r>
            <a:endParaRPr lang="en-US" altLang="zh-CN" sz="3735" b="1" dirty="0">
              <a:solidFill>
                <a:schemeClr val="bg1"/>
              </a:solidFill>
              <a:latin typeface="微软雅黑" panose="020B0503020204020204" pitchFamily="34" charset="-122"/>
              <a:ea typeface="微软雅黑" panose="020B0503020204020204" pitchFamily="34" charset="-122"/>
            </a:endParaRPr>
          </a:p>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条件</a:t>
            </a:r>
          </a:p>
        </p:txBody>
      </p:sp>
      <p:sp>
        <p:nvSpPr>
          <p:cNvPr id="22" name="矩形 21"/>
          <p:cNvSpPr/>
          <p:nvPr/>
        </p:nvSpPr>
        <p:spPr>
          <a:xfrm>
            <a:off x="9108097" y="2178834"/>
            <a:ext cx="1143262" cy="1011431"/>
          </a:xfrm>
          <a:prstGeom prst="rect">
            <a:avLst/>
          </a:prstGeom>
        </p:spPr>
        <p:txBody>
          <a:bodyPr wrap="none">
            <a:spAutoFit/>
          </a:bodyPr>
          <a:lstStyle/>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名额</a:t>
            </a:r>
            <a:endParaRPr lang="en-US" altLang="zh-CN" sz="3735" b="1" dirty="0">
              <a:solidFill>
                <a:schemeClr val="bg1"/>
              </a:solidFill>
              <a:latin typeface="微软雅黑" panose="020B0503020204020204" pitchFamily="34" charset="-122"/>
              <a:ea typeface="微软雅黑" panose="020B0503020204020204" pitchFamily="34" charset="-122"/>
            </a:endParaRPr>
          </a:p>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分配</a:t>
            </a:r>
          </a:p>
        </p:txBody>
      </p:sp>
      <p:sp>
        <p:nvSpPr>
          <p:cNvPr id="27" name="矩形 26"/>
          <p:cNvSpPr/>
          <p:nvPr/>
        </p:nvSpPr>
        <p:spPr>
          <a:xfrm>
            <a:off x="4449039" y="3440315"/>
            <a:ext cx="3267141" cy="3108543"/>
          </a:xfrm>
          <a:prstGeom prst="rect">
            <a:avLst/>
          </a:prstGeom>
        </p:spPr>
        <p:txBody>
          <a:bodyPr wrap="square">
            <a:spAutoFit/>
          </a:bodyPr>
          <a:lstStyle/>
          <a:p>
            <a:pPr marL="342900" indent="-342900">
              <a:buFont typeface="Wingdings" panose="05000000000000000000" pitchFamily="2" charset="2"/>
              <a:buChar char="Ø"/>
            </a:pPr>
            <a:r>
              <a:rPr lang="zh-CN" altLang="zh-CN" sz="2800" b="1" dirty="0"/>
              <a:t>成绩优秀，学年度学习成绩为本专业排名</a:t>
            </a:r>
            <a:r>
              <a:rPr lang="zh-CN" altLang="zh-CN" sz="2800" u="sng" dirty="0">
                <a:solidFill>
                  <a:srgbClr val="FF0000"/>
                </a:solidFill>
              </a:rPr>
              <a:t>前</a:t>
            </a:r>
            <a:r>
              <a:rPr lang="en-US" altLang="zh-CN" sz="2800" u="sng" dirty="0">
                <a:solidFill>
                  <a:srgbClr val="FF0000"/>
                </a:solidFill>
              </a:rPr>
              <a:t>20%</a:t>
            </a:r>
            <a:r>
              <a:rPr lang="zh-CN" altLang="zh-CN" sz="2800" u="sng" dirty="0">
                <a:solidFill>
                  <a:srgbClr val="FF0000"/>
                </a:solidFill>
              </a:rPr>
              <a:t> </a:t>
            </a:r>
          </a:p>
          <a:p>
            <a:pPr marL="342900" lvl="0" indent="-342900">
              <a:buFont typeface="Wingdings" panose="05000000000000000000" pitchFamily="2" charset="2"/>
              <a:buChar char="Ø"/>
            </a:pPr>
            <a:r>
              <a:rPr lang="zh-CN" altLang="zh-CN" sz="2800" b="1" dirty="0"/>
              <a:t>毕业后志愿从事</a:t>
            </a:r>
            <a:r>
              <a:rPr lang="zh-CN" altLang="zh-CN" sz="2800" b="1" dirty="0">
                <a:solidFill>
                  <a:srgbClr val="FF0000"/>
                </a:solidFill>
              </a:rPr>
              <a:t>基层教育</a:t>
            </a:r>
            <a:r>
              <a:rPr lang="zh-CN" altLang="zh-CN" sz="2800" b="1" dirty="0"/>
              <a:t>工作的，明确</a:t>
            </a:r>
            <a:r>
              <a:rPr lang="zh-CN" altLang="zh-CN" sz="2800" b="1" dirty="0">
                <a:solidFill>
                  <a:srgbClr val="FF0000"/>
                </a:solidFill>
              </a:rPr>
              <a:t>教师就业</a:t>
            </a:r>
            <a:r>
              <a:rPr lang="zh-CN" altLang="zh-CN" sz="2800" b="1" dirty="0"/>
              <a:t>意向的学生</a:t>
            </a:r>
          </a:p>
        </p:txBody>
      </p:sp>
      <p:sp>
        <p:nvSpPr>
          <p:cNvPr id="28" name="矩形 27"/>
          <p:cNvSpPr/>
          <p:nvPr/>
        </p:nvSpPr>
        <p:spPr>
          <a:xfrm>
            <a:off x="8316247" y="3570006"/>
            <a:ext cx="2880320" cy="2677656"/>
          </a:xfrm>
          <a:prstGeom prst="rect">
            <a:avLst/>
          </a:prstGeom>
        </p:spPr>
        <p:txBody>
          <a:bodyPr wrap="square">
            <a:spAutoFit/>
          </a:bodyPr>
          <a:lstStyle/>
          <a:p>
            <a:r>
              <a:rPr lang="zh-CN" altLang="zh-CN" sz="2800" b="1" dirty="0"/>
              <a:t>四个年级平均推荐，每个年级分别多推荐一人参评。学院推荐名额一般在</a:t>
            </a:r>
            <a:r>
              <a:rPr lang="en-US" altLang="zh-CN" sz="2800" b="1" dirty="0"/>
              <a:t>12</a:t>
            </a:r>
            <a:r>
              <a:rPr lang="zh-CN" altLang="zh-CN" sz="2800" b="1" dirty="0"/>
              <a:t>人左右 </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1000"/>
                                        <p:tgtEl>
                                          <p:spTgt spid="18"/>
                                        </p:tgtEl>
                                      </p:cBhvr>
                                    </p:animEffect>
                                    <p:anim calcmode="lin" valueType="num">
                                      <p:cBhvr>
                                        <p:cTn id="13" dur="1000" fill="hold"/>
                                        <p:tgtEl>
                                          <p:spTgt spid="18"/>
                                        </p:tgtEl>
                                        <p:attrNameLst>
                                          <p:attrName>ppt_x</p:attrName>
                                        </p:attrNameLst>
                                      </p:cBhvr>
                                      <p:tavLst>
                                        <p:tav tm="0">
                                          <p:val>
                                            <p:strVal val="#ppt_x"/>
                                          </p:val>
                                        </p:tav>
                                        <p:tav tm="100000">
                                          <p:val>
                                            <p:strVal val="#ppt_x"/>
                                          </p:val>
                                        </p:tav>
                                      </p:tavLst>
                                    </p:anim>
                                    <p:anim calcmode="lin" valueType="num">
                                      <p:cBhvr>
                                        <p:cTn id="14" dur="1000" fill="hold"/>
                                        <p:tgtEl>
                                          <p:spTgt spid="1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1000"/>
                                        <p:tgtEl>
                                          <p:spTgt spid="21"/>
                                        </p:tgtEl>
                                      </p:cBhvr>
                                    </p:animEffect>
                                    <p:anim calcmode="lin" valueType="num">
                                      <p:cBhvr>
                                        <p:cTn id="23" dur="1000" fill="hold"/>
                                        <p:tgtEl>
                                          <p:spTgt spid="21"/>
                                        </p:tgtEl>
                                        <p:attrNameLst>
                                          <p:attrName>ppt_x</p:attrName>
                                        </p:attrNameLst>
                                      </p:cBhvr>
                                      <p:tavLst>
                                        <p:tav tm="0">
                                          <p:val>
                                            <p:strVal val="#ppt_x"/>
                                          </p:val>
                                        </p:tav>
                                        <p:tav tm="100000">
                                          <p:val>
                                            <p:strVal val="#ppt_x"/>
                                          </p:val>
                                        </p:tav>
                                      </p:tavLst>
                                    </p:anim>
                                    <p:anim calcmode="lin" valueType="num">
                                      <p:cBhvr>
                                        <p:cTn id="24" dur="1000" fill="hold"/>
                                        <p:tgtEl>
                                          <p:spTgt spid="21"/>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1000"/>
                                        <p:tgtEl>
                                          <p:spTgt spid="22"/>
                                        </p:tgtEl>
                                      </p:cBhvr>
                                    </p:animEffect>
                                    <p:anim calcmode="lin" valueType="num">
                                      <p:cBhvr>
                                        <p:cTn id="28" dur="1000" fill="hold"/>
                                        <p:tgtEl>
                                          <p:spTgt spid="22"/>
                                        </p:tgtEl>
                                        <p:attrNameLst>
                                          <p:attrName>ppt_x</p:attrName>
                                        </p:attrNameLst>
                                      </p:cBhvr>
                                      <p:tavLst>
                                        <p:tav tm="0">
                                          <p:val>
                                            <p:strVal val="#ppt_x"/>
                                          </p:val>
                                        </p:tav>
                                        <p:tav tm="100000">
                                          <p:val>
                                            <p:strVal val="#ppt_x"/>
                                          </p:val>
                                        </p:tav>
                                      </p:tavLst>
                                    </p:anim>
                                    <p:anim calcmode="lin" valueType="num">
                                      <p:cBhvr>
                                        <p:cTn id="29" dur="1000" fill="hold"/>
                                        <p:tgtEl>
                                          <p:spTgt spid="22"/>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1000"/>
                                        <p:tgtEl>
                                          <p:spTgt spid="19"/>
                                        </p:tgtEl>
                                      </p:cBhvr>
                                    </p:animEffect>
                                    <p:anim calcmode="lin" valueType="num">
                                      <p:cBhvr>
                                        <p:cTn id="33" dur="1000" fill="hold"/>
                                        <p:tgtEl>
                                          <p:spTgt spid="19"/>
                                        </p:tgtEl>
                                        <p:attrNameLst>
                                          <p:attrName>ppt_x</p:attrName>
                                        </p:attrNameLst>
                                      </p:cBhvr>
                                      <p:tavLst>
                                        <p:tav tm="0">
                                          <p:val>
                                            <p:strVal val="#ppt_x"/>
                                          </p:val>
                                        </p:tav>
                                        <p:tav tm="100000">
                                          <p:val>
                                            <p:strVal val="#ppt_x"/>
                                          </p:val>
                                        </p:tav>
                                      </p:tavLst>
                                    </p:anim>
                                    <p:anim calcmode="lin" valueType="num">
                                      <p:cBhvr>
                                        <p:cTn id="34"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 grpId="0"/>
      <p:bldP spid="21" grpId="0"/>
      <p:bldP spid="2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p:nvPr/>
        </p:nvSpPr>
        <p:spPr>
          <a:xfrm>
            <a:off x="4431627" y="2315125"/>
            <a:ext cx="3120347" cy="3120347"/>
          </a:xfrm>
          <a:prstGeom prst="ellipse">
            <a:avLst/>
          </a:prstGeom>
          <a:noFill/>
          <a:ln w="127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灯片编号占位符 1"/>
          <p:cNvSpPr>
            <a:spLocks noGrp="1"/>
          </p:cNvSpPr>
          <p:nvPr>
            <p:ph type="sldNum" sz="quarter" idx="12"/>
          </p:nvPr>
        </p:nvSpPr>
        <p:spPr/>
        <p:txBody>
          <a:bodyPr/>
          <a:lstStyle/>
          <a:p>
            <a:pPr>
              <a:defRPr/>
            </a:pPr>
            <a:fld id="{34E96E4C-A786-42C8-98B7-EB52B4851D53}" type="slidenum">
              <a:rPr lang="zh-CN" altLang="en-US" smtClean="0"/>
              <a:t>23</a:t>
            </a:fld>
            <a:endParaRPr lang="zh-CN" altLang="en-US"/>
          </a:p>
        </p:txBody>
      </p:sp>
      <p:sp>
        <p:nvSpPr>
          <p:cNvPr id="20" name="Freeform 5"/>
          <p:cNvSpPr/>
          <p:nvPr/>
        </p:nvSpPr>
        <p:spPr bwMode="auto">
          <a:xfrm rot="9502714">
            <a:off x="3776166" y="3784755"/>
            <a:ext cx="1724071" cy="165269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F89E29"/>
          </a:solidFill>
          <a:ln>
            <a:noFill/>
          </a:ln>
        </p:spPr>
        <p:txBody>
          <a:bodyPr vert="horz" wrap="square" lIns="121920" tIns="60960" rIns="121920" bIns="60960" numCol="1" anchor="t" anchorCtr="0" compatLnSpc="1"/>
          <a:lstStyle/>
          <a:p>
            <a:endParaRPr lang="zh-CN" altLang="en-US"/>
          </a:p>
        </p:txBody>
      </p:sp>
      <p:sp>
        <p:nvSpPr>
          <p:cNvPr id="24" name="Freeform 5"/>
          <p:cNvSpPr/>
          <p:nvPr/>
        </p:nvSpPr>
        <p:spPr bwMode="auto">
          <a:xfrm rot="17952227">
            <a:off x="5147179" y="1598064"/>
            <a:ext cx="1724071" cy="165269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5EABE6"/>
          </a:solidFill>
          <a:ln>
            <a:noFill/>
          </a:ln>
        </p:spPr>
        <p:txBody>
          <a:bodyPr vert="horz" wrap="square" lIns="121920" tIns="60960" rIns="121920" bIns="60960" numCol="1" anchor="t" anchorCtr="0" compatLnSpc="1"/>
          <a:lstStyle/>
          <a:p>
            <a:endParaRPr lang="zh-CN" altLang="en-US"/>
          </a:p>
        </p:txBody>
      </p:sp>
      <p:sp>
        <p:nvSpPr>
          <p:cNvPr id="25" name="矩形 24"/>
          <p:cNvSpPr/>
          <p:nvPr/>
        </p:nvSpPr>
        <p:spPr>
          <a:xfrm>
            <a:off x="4278509" y="4139014"/>
            <a:ext cx="696024" cy="978729"/>
          </a:xfrm>
          <a:prstGeom prst="rect">
            <a:avLst/>
          </a:prstGeom>
        </p:spPr>
        <p:txBody>
          <a:bodyPr wrap="none">
            <a:spAutoFit/>
          </a:bodyPr>
          <a:lstStyle/>
          <a:p>
            <a:pPr lvl="0" algn="ctr">
              <a:lnSpc>
                <a:spcPct val="80000"/>
              </a:lnSpc>
            </a:pPr>
            <a:r>
              <a:rPr lang="en-US" altLang="zh-CN" sz="7200" dirty="0">
                <a:solidFill>
                  <a:schemeClr val="bg1"/>
                </a:solidFill>
                <a:latin typeface="华文细黑" panose="02010600040101010101" pitchFamily="2" charset="-122"/>
                <a:ea typeface="华文细黑" panose="02010600040101010101" pitchFamily="2" charset="-122"/>
              </a:rPr>
              <a:t>2</a:t>
            </a:r>
            <a:endParaRPr lang="zh-CN" altLang="en-US" sz="7200" b="1" dirty="0">
              <a:solidFill>
                <a:schemeClr val="bg1"/>
              </a:solidFill>
              <a:latin typeface="微软雅黑" panose="020B0503020204020204" pitchFamily="34" charset="-122"/>
              <a:ea typeface="微软雅黑" panose="020B0503020204020204" pitchFamily="34" charset="-122"/>
            </a:endParaRPr>
          </a:p>
        </p:txBody>
      </p:sp>
      <p:sp>
        <p:nvSpPr>
          <p:cNvPr id="27" name="矩形 26"/>
          <p:cNvSpPr/>
          <p:nvPr/>
        </p:nvSpPr>
        <p:spPr>
          <a:xfrm>
            <a:off x="5661201" y="1938807"/>
            <a:ext cx="696024" cy="978729"/>
          </a:xfrm>
          <a:prstGeom prst="rect">
            <a:avLst/>
          </a:prstGeom>
        </p:spPr>
        <p:txBody>
          <a:bodyPr wrap="none">
            <a:spAutoFit/>
          </a:bodyPr>
          <a:lstStyle/>
          <a:p>
            <a:pPr lvl="0" algn="ctr">
              <a:lnSpc>
                <a:spcPct val="80000"/>
              </a:lnSpc>
            </a:pPr>
            <a:r>
              <a:rPr lang="en-US" altLang="zh-CN" sz="7200" dirty="0">
                <a:solidFill>
                  <a:schemeClr val="bg1"/>
                </a:solidFill>
                <a:latin typeface="华文细黑" panose="02010600040101010101" pitchFamily="2" charset="-122"/>
                <a:ea typeface="华文细黑" panose="02010600040101010101" pitchFamily="2" charset="-122"/>
              </a:rPr>
              <a:t>1</a:t>
            </a:r>
            <a:endParaRPr lang="zh-CN" altLang="en-US" sz="7200" b="1" dirty="0">
              <a:solidFill>
                <a:schemeClr val="bg1"/>
              </a:solidFill>
              <a:latin typeface="微软雅黑" panose="020B0503020204020204" pitchFamily="34" charset="-122"/>
              <a:ea typeface="微软雅黑" panose="020B0503020204020204" pitchFamily="34" charset="-122"/>
            </a:endParaRPr>
          </a:p>
        </p:txBody>
      </p:sp>
      <p:sp>
        <p:nvSpPr>
          <p:cNvPr id="30" name="Freeform 5"/>
          <p:cNvSpPr/>
          <p:nvPr/>
        </p:nvSpPr>
        <p:spPr bwMode="auto">
          <a:xfrm rot="3526558">
            <a:off x="6300695" y="3900296"/>
            <a:ext cx="1724071" cy="165269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90C250"/>
          </a:solidFill>
          <a:ln>
            <a:noFill/>
          </a:ln>
        </p:spPr>
        <p:txBody>
          <a:bodyPr vert="horz" wrap="square" lIns="121920" tIns="60960" rIns="121920" bIns="60960" numCol="1" anchor="t" anchorCtr="0" compatLnSpc="1"/>
          <a:lstStyle/>
          <a:p>
            <a:endParaRPr lang="zh-CN" altLang="en-US"/>
          </a:p>
        </p:txBody>
      </p:sp>
      <p:sp>
        <p:nvSpPr>
          <p:cNvPr id="31" name="矩形 30"/>
          <p:cNvSpPr/>
          <p:nvPr/>
        </p:nvSpPr>
        <p:spPr>
          <a:xfrm>
            <a:off x="6844662" y="4138954"/>
            <a:ext cx="696023" cy="978729"/>
          </a:xfrm>
          <a:prstGeom prst="rect">
            <a:avLst/>
          </a:prstGeom>
        </p:spPr>
        <p:txBody>
          <a:bodyPr wrap="none">
            <a:spAutoFit/>
          </a:bodyPr>
          <a:lstStyle/>
          <a:p>
            <a:pPr lvl="0" algn="ctr">
              <a:lnSpc>
                <a:spcPct val="80000"/>
              </a:lnSpc>
            </a:pPr>
            <a:r>
              <a:rPr lang="en-US" altLang="zh-CN" sz="7200" dirty="0">
                <a:solidFill>
                  <a:schemeClr val="bg1"/>
                </a:solidFill>
                <a:latin typeface="华文细黑" panose="02010600040101010101" pitchFamily="2" charset="-122"/>
                <a:ea typeface="华文细黑" panose="02010600040101010101" pitchFamily="2" charset="-122"/>
              </a:rPr>
              <a:t>3</a:t>
            </a:r>
            <a:endParaRPr lang="zh-CN" altLang="en-US" sz="7200" b="1" dirty="0">
              <a:solidFill>
                <a:schemeClr val="bg1"/>
              </a:solidFill>
              <a:latin typeface="微软雅黑" panose="020B0503020204020204" pitchFamily="34" charset="-122"/>
              <a:ea typeface="微软雅黑" panose="020B0503020204020204" pitchFamily="34" charset="-122"/>
            </a:endParaRPr>
          </a:p>
        </p:txBody>
      </p:sp>
      <p:sp>
        <p:nvSpPr>
          <p:cNvPr id="32" name="TextBox 10"/>
          <p:cNvSpPr txBox="1"/>
          <p:nvPr/>
        </p:nvSpPr>
        <p:spPr>
          <a:xfrm>
            <a:off x="-231263" y="253097"/>
            <a:ext cx="4857784" cy="830997"/>
          </a:xfrm>
          <a:prstGeom prst="rect">
            <a:avLst/>
          </a:prstGeom>
          <a:noFill/>
        </p:spPr>
        <p:txBody>
          <a:bodyPr wrap="square" rtlCol="0">
            <a:spAutoFit/>
          </a:bodyPr>
          <a:lstStyle/>
          <a:p>
            <a:pPr algn="ctr"/>
            <a:r>
              <a:rPr lang="en-US" altLang="zh-CN" sz="4800" b="1" dirty="0">
                <a:latin typeface="宋体" panose="02010600030101010101" pitchFamily="2" charset="-122"/>
                <a:cs typeface="Arial" panose="020B0604020202020204" pitchFamily="34" charset="0"/>
              </a:rPr>
              <a:t>finally</a:t>
            </a:r>
            <a:endParaRPr lang="zh-CN" altLang="en-US" sz="4800" b="1" dirty="0">
              <a:latin typeface="宋体" panose="02010600030101010101" pitchFamily="2" charset="-122"/>
              <a:cs typeface="Arial" panose="020B0604020202020204" pitchFamily="34" charset="0"/>
            </a:endParaRPr>
          </a:p>
        </p:txBody>
      </p:sp>
      <p:sp>
        <p:nvSpPr>
          <p:cNvPr id="33" name="矩形 32"/>
          <p:cNvSpPr/>
          <p:nvPr/>
        </p:nvSpPr>
        <p:spPr>
          <a:xfrm>
            <a:off x="6357225" y="1671552"/>
            <a:ext cx="4086655" cy="567912"/>
          </a:xfrm>
          <a:prstGeom prst="rect">
            <a:avLst/>
          </a:prstGeom>
        </p:spPr>
        <p:txBody>
          <a:bodyPr wrap="square">
            <a:spAutoFit/>
          </a:bodyPr>
          <a:lstStyle/>
          <a:p>
            <a:pPr algn="ctr">
              <a:lnSpc>
                <a:spcPct val="120000"/>
              </a:lnSpc>
            </a:pPr>
            <a:r>
              <a:rPr lang="zh-CN" altLang="zh-CN" sz="2800" b="1" dirty="0"/>
              <a:t>多关注相关政策</a:t>
            </a:r>
            <a:endParaRPr lang="zh-CN" altLang="en-US" sz="2800" b="1" dirty="0"/>
          </a:p>
        </p:txBody>
      </p:sp>
      <p:sp>
        <p:nvSpPr>
          <p:cNvPr id="34" name="矩形 33"/>
          <p:cNvSpPr/>
          <p:nvPr/>
        </p:nvSpPr>
        <p:spPr>
          <a:xfrm>
            <a:off x="787034" y="2898484"/>
            <a:ext cx="2880320" cy="1076192"/>
          </a:xfrm>
          <a:prstGeom prst="rect">
            <a:avLst/>
          </a:prstGeom>
        </p:spPr>
        <p:txBody>
          <a:bodyPr wrap="square">
            <a:spAutoFit/>
          </a:bodyPr>
          <a:lstStyle/>
          <a:p>
            <a:pPr algn="r">
              <a:lnSpc>
                <a:spcPct val="120000"/>
              </a:lnSpc>
            </a:pPr>
            <a:r>
              <a:rPr lang="zh-CN" altLang="en-US" sz="2800" b="1" dirty="0"/>
              <a:t>好好学习</a:t>
            </a:r>
            <a:endParaRPr lang="en-US" altLang="zh-CN" sz="2800" b="1" dirty="0"/>
          </a:p>
          <a:p>
            <a:pPr algn="r">
              <a:lnSpc>
                <a:spcPct val="120000"/>
              </a:lnSpc>
            </a:pPr>
            <a:r>
              <a:rPr lang="zh-CN" altLang="en-US" sz="2800" b="1" dirty="0"/>
              <a:t>天天向上</a:t>
            </a:r>
          </a:p>
        </p:txBody>
      </p:sp>
      <p:sp>
        <p:nvSpPr>
          <p:cNvPr id="35" name="矩形 34"/>
          <p:cNvSpPr/>
          <p:nvPr/>
        </p:nvSpPr>
        <p:spPr>
          <a:xfrm>
            <a:off x="8337002" y="4352402"/>
            <a:ext cx="3399625" cy="567912"/>
          </a:xfrm>
          <a:prstGeom prst="rect">
            <a:avLst/>
          </a:prstGeom>
        </p:spPr>
        <p:txBody>
          <a:bodyPr wrap="square">
            <a:spAutoFit/>
          </a:bodyPr>
          <a:lstStyle/>
          <a:p>
            <a:pPr algn="r">
              <a:lnSpc>
                <a:spcPct val="120000"/>
              </a:lnSpc>
            </a:pPr>
            <a:r>
              <a:rPr lang="zh-CN" altLang="en-US" sz="2800" b="1" dirty="0"/>
              <a:t>多参加社会实践活动</a:t>
            </a:r>
          </a:p>
        </p:txBody>
      </p:sp>
      <p:pic>
        <p:nvPicPr>
          <p:cNvPr id="14" name="图片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373" y="4088342"/>
            <a:ext cx="2514600" cy="2451100"/>
          </a:xfrm>
          <a:prstGeom prst="rect">
            <a:avLst/>
          </a:prstGeom>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500"/>
                                        <p:tgtEl>
                                          <p:spTgt spid="31"/>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fade">
                                      <p:cBhvr>
                                        <p:cTn id="18" dur="500"/>
                                        <p:tgtEl>
                                          <p:spTgt spid="30"/>
                                        </p:tgtEl>
                                      </p:cBhvr>
                                    </p:animEffect>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fade">
                                      <p:cBhvr>
                                        <p:cTn id="26" dur="500"/>
                                        <p:tgtEl>
                                          <p:spTgt spid="20"/>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down)">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4" grpId="0" animBg="1"/>
      <p:bldP spid="25" grpId="0"/>
      <p:bldP spid="27" grpId="0"/>
      <p:bldP spid="30" grpId="0" animBg="1"/>
      <p:bldP spid="3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直接连接符 9"/>
          <p:cNvCxnSpPr/>
          <p:nvPr/>
        </p:nvCxnSpPr>
        <p:spPr>
          <a:xfrm>
            <a:off x="5375921" y="3248980"/>
            <a:ext cx="6780753" cy="0"/>
          </a:xfrm>
          <a:prstGeom prst="line">
            <a:avLst/>
          </a:prstGeom>
          <a:ln w="9525">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1" name="Freeform 5"/>
          <p:cNvSpPr/>
          <p:nvPr/>
        </p:nvSpPr>
        <p:spPr bwMode="auto">
          <a:xfrm>
            <a:off x="3875754" y="2163506"/>
            <a:ext cx="2640293" cy="2530988"/>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F06A6A"/>
          </a:solidFill>
          <a:ln>
            <a:noFill/>
          </a:ln>
        </p:spPr>
        <p:txBody>
          <a:bodyPr vert="horz" wrap="square" lIns="121920" tIns="60960" rIns="121920" bIns="60960" numCol="1" anchor="t" anchorCtr="0" compatLnSpc="1"/>
          <a:lstStyle/>
          <a:p>
            <a:endParaRPr lang="zh-CN" altLang="en-US"/>
          </a:p>
        </p:txBody>
      </p:sp>
      <p:sp>
        <p:nvSpPr>
          <p:cNvPr id="7" name="TextBox 6"/>
          <p:cNvSpPr txBox="1"/>
          <p:nvPr/>
        </p:nvSpPr>
        <p:spPr>
          <a:xfrm>
            <a:off x="3876040" y="2741930"/>
            <a:ext cx="3980180" cy="1014730"/>
          </a:xfrm>
          <a:prstGeom prst="rect">
            <a:avLst/>
          </a:prstGeom>
          <a:noFill/>
        </p:spPr>
        <p:txBody>
          <a:bodyPr wrap="square" rtlCol="0">
            <a:spAutoFit/>
          </a:bodyPr>
          <a:lstStyle/>
          <a:p>
            <a:r>
              <a:rPr lang="en-US" altLang="zh-CN" sz="6000" b="1" dirty="0">
                <a:solidFill>
                  <a:schemeClr val="bg1"/>
                </a:solidFill>
                <a:latin typeface="楷体" panose="02010609060101010101" charset="-122"/>
                <a:ea typeface="楷体" panose="02010609060101010101" charset="-122"/>
                <a:cs typeface="Calibri" panose="020F0502020204030204" pitchFamily="34" charset="0"/>
              </a:rPr>
              <a:t>Thanks</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withEffect">
                                  <p:stCondLst>
                                    <p:cond delay="0"/>
                                  </p:stCondLst>
                                  <p:childTnLst>
                                    <p:animRot by="43200000">
                                      <p:cBhvr>
                                        <p:cTn id="6" dur="50000" fill="hold"/>
                                        <p:tgtEl>
                                          <p:spTgt spid="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4889918C-561B-4012-8B46-CD19B9BC6080}"/>
              </a:ext>
            </a:extLst>
          </p:cNvPr>
          <p:cNvSpPr>
            <a:spLocks noGrp="1"/>
          </p:cNvSpPr>
          <p:nvPr>
            <p:ph type="sldNum" sz="quarter" idx="12"/>
          </p:nvPr>
        </p:nvSpPr>
        <p:spPr/>
        <p:txBody>
          <a:bodyPr/>
          <a:lstStyle/>
          <a:p>
            <a:pPr>
              <a:defRPr/>
            </a:pPr>
            <a:fld id="{34E96E4C-A786-42C8-98B7-EB52B4851D53}" type="slidenum">
              <a:rPr lang="zh-CN" altLang="en-US" smtClean="0"/>
              <a:t>3</a:t>
            </a:fld>
            <a:endParaRPr lang="zh-CN" altLang="en-US"/>
          </a:p>
        </p:txBody>
      </p:sp>
      <p:sp>
        <p:nvSpPr>
          <p:cNvPr id="3" name="Freeform 5">
            <a:extLst>
              <a:ext uri="{FF2B5EF4-FFF2-40B4-BE49-F238E27FC236}">
                <a16:creationId xmlns:a16="http://schemas.microsoft.com/office/drawing/2014/main" id="{3FC7EEE3-4CEB-4D6B-87C2-62825CCBAF79}"/>
              </a:ext>
            </a:extLst>
          </p:cNvPr>
          <p:cNvSpPr>
            <a:spLocks/>
          </p:cNvSpPr>
          <p:nvPr/>
        </p:nvSpPr>
        <p:spPr bwMode="auto">
          <a:xfrm rot="9502714">
            <a:off x="780365" y="954137"/>
            <a:ext cx="600763" cy="575892"/>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F89E29"/>
          </a:solidFill>
          <a:ln>
            <a:noFill/>
          </a:ln>
        </p:spPr>
        <p:txBody>
          <a:bodyPr vert="horz" wrap="square" lIns="121920" tIns="60960" rIns="121920" bIns="60960" numCol="1" anchor="t" anchorCtr="0" compatLnSpc="1">
            <a:prstTxWarp prst="textNoShape">
              <a:avLst/>
            </a:prstTxWarp>
          </a:bodyPr>
          <a:lstStyle/>
          <a:p>
            <a:endParaRPr lang="zh-CN" altLang="en-US"/>
          </a:p>
        </p:txBody>
      </p:sp>
      <p:sp>
        <p:nvSpPr>
          <p:cNvPr id="4" name="Freeform 5">
            <a:extLst>
              <a:ext uri="{FF2B5EF4-FFF2-40B4-BE49-F238E27FC236}">
                <a16:creationId xmlns:a16="http://schemas.microsoft.com/office/drawing/2014/main" id="{A507FE59-0325-4A4C-950B-9ADDD60A9586}"/>
              </a:ext>
            </a:extLst>
          </p:cNvPr>
          <p:cNvSpPr>
            <a:spLocks/>
          </p:cNvSpPr>
          <p:nvPr/>
        </p:nvSpPr>
        <p:spPr bwMode="auto">
          <a:xfrm rot="17952227">
            <a:off x="772771" y="1873252"/>
            <a:ext cx="615949" cy="575892"/>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5EABE6"/>
          </a:solidFill>
          <a:ln>
            <a:noFill/>
          </a:ln>
        </p:spPr>
        <p:txBody>
          <a:bodyPr vert="horz" wrap="square" lIns="121920" tIns="60960" rIns="121920" bIns="60960" numCol="1" anchor="t" anchorCtr="0" compatLnSpc="1">
            <a:prstTxWarp prst="textNoShape">
              <a:avLst/>
            </a:prstTxWarp>
          </a:bodyPr>
          <a:lstStyle/>
          <a:p>
            <a:endParaRPr lang="zh-CN" altLang="en-US"/>
          </a:p>
        </p:txBody>
      </p:sp>
      <p:sp>
        <p:nvSpPr>
          <p:cNvPr id="6" name="Freeform 5">
            <a:extLst>
              <a:ext uri="{FF2B5EF4-FFF2-40B4-BE49-F238E27FC236}">
                <a16:creationId xmlns:a16="http://schemas.microsoft.com/office/drawing/2014/main" id="{8E5C561D-70CA-410F-929E-3D2DF42A283D}"/>
              </a:ext>
            </a:extLst>
          </p:cNvPr>
          <p:cNvSpPr>
            <a:spLocks/>
          </p:cNvSpPr>
          <p:nvPr/>
        </p:nvSpPr>
        <p:spPr bwMode="auto">
          <a:xfrm rot="3526558">
            <a:off x="735815" y="2783479"/>
            <a:ext cx="600763" cy="575892"/>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90C250"/>
          </a:solidFill>
          <a:ln>
            <a:noFill/>
          </a:ln>
        </p:spPr>
        <p:txBody>
          <a:bodyPr vert="horz" wrap="square" lIns="121920" tIns="60960" rIns="121920" bIns="60960" numCol="1" anchor="t" anchorCtr="0" compatLnSpc="1">
            <a:prstTxWarp prst="textNoShape">
              <a:avLst/>
            </a:prstTxWarp>
          </a:bodyPr>
          <a:lstStyle/>
          <a:p>
            <a:endParaRPr lang="zh-CN" altLang="en-US" dirty="0"/>
          </a:p>
        </p:txBody>
      </p:sp>
      <p:sp>
        <p:nvSpPr>
          <p:cNvPr id="7" name="矩形 6">
            <a:extLst>
              <a:ext uri="{FF2B5EF4-FFF2-40B4-BE49-F238E27FC236}">
                <a16:creationId xmlns:a16="http://schemas.microsoft.com/office/drawing/2014/main" id="{2F783F9D-C281-4580-A379-37748568D47F}"/>
              </a:ext>
            </a:extLst>
          </p:cNvPr>
          <p:cNvSpPr/>
          <p:nvPr/>
        </p:nvSpPr>
        <p:spPr>
          <a:xfrm>
            <a:off x="1555190" y="929311"/>
            <a:ext cx="2709396" cy="523220"/>
          </a:xfrm>
          <a:prstGeom prst="rect">
            <a:avLst/>
          </a:prstGeom>
        </p:spPr>
        <p:txBody>
          <a:bodyPr wrap="none">
            <a:spAutoFit/>
          </a:bodyPr>
          <a:lstStyle/>
          <a:p>
            <a:pPr algn="ctr"/>
            <a:r>
              <a:rPr lang="zh-CN" altLang="zh-CN" sz="2800" b="1" dirty="0"/>
              <a:t>稼观励志奖学金</a:t>
            </a:r>
            <a:endParaRPr lang="zh-CN" altLang="en-US" sz="2800" b="1" dirty="0"/>
          </a:p>
        </p:txBody>
      </p:sp>
      <p:sp>
        <p:nvSpPr>
          <p:cNvPr id="9" name="文本框 8">
            <a:extLst>
              <a:ext uri="{FF2B5EF4-FFF2-40B4-BE49-F238E27FC236}">
                <a16:creationId xmlns:a16="http://schemas.microsoft.com/office/drawing/2014/main" id="{3F98DEC8-E09C-409C-8CED-9C5595996E91}"/>
              </a:ext>
            </a:extLst>
          </p:cNvPr>
          <p:cNvSpPr txBox="1"/>
          <p:nvPr/>
        </p:nvSpPr>
        <p:spPr>
          <a:xfrm>
            <a:off x="476895" y="2873551"/>
            <a:ext cx="1005462" cy="502766"/>
          </a:xfrm>
          <a:prstGeom prst="rect">
            <a:avLst/>
          </a:prstGeom>
          <a:noFill/>
        </p:spPr>
        <p:txBody>
          <a:bodyPr wrap="square" rtlCol="0">
            <a:spAutoFit/>
          </a:bodyPr>
          <a:lstStyle/>
          <a:p>
            <a:pPr algn="ctr"/>
            <a:r>
              <a:rPr lang="en-US" altLang="zh-CN" sz="2667" i="1" dirty="0">
                <a:solidFill>
                  <a:schemeClr val="bg1"/>
                </a:solidFill>
                <a:latin typeface="华文细黑" panose="02010600040101010101" pitchFamily="2" charset="-122"/>
                <a:ea typeface="华文细黑" panose="02010600040101010101" pitchFamily="2" charset="-122"/>
              </a:rPr>
              <a:t>15</a:t>
            </a:r>
            <a:endParaRPr lang="zh-CN" altLang="en-US" sz="2667" i="1" dirty="0">
              <a:solidFill>
                <a:schemeClr val="bg1"/>
              </a:solidFill>
              <a:latin typeface="华文细黑" panose="02010600040101010101" pitchFamily="2" charset="-122"/>
              <a:ea typeface="华文细黑" panose="02010600040101010101" pitchFamily="2" charset="-122"/>
            </a:endParaRPr>
          </a:p>
        </p:txBody>
      </p:sp>
      <p:sp>
        <p:nvSpPr>
          <p:cNvPr id="10" name="文本框 9">
            <a:extLst>
              <a:ext uri="{FF2B5EF4-FFF2-40B4-BE49-F238E27FC236}">
                <a16:creationId xmlns:a16="http://schemas.microsoft.com/office/drawing/2014/main" id="{82F7A295-AE80-4656-B0C5-13BD4CD62758}"/>
              </a:ext>
            </a:extLst>
          </p:cNvPr>
          <p:cNvSpPr txBox="1"/>
          <p:nvPr/>
        </p:nvSpPr>
        <p:spPr>
          <a:xfrm>
            <a:off x="606303" y="1900054"/>
            <a:ext cx="795813" cy="502766"/>
          </a:xfrm>
          <a:prstGeom prst="rect">
            <a:avLst/>
          </a:prstGeom>
          <a:noFill/>
        </p:spPr>
        <p:txBody>
          <a:bodyPr wrap="square" rtlCol="0">
            <a:spAutoFit/>
          </a:bodyPr>
          <a:lstStyle/>
          <a:p>
            <a:pPr algn="ctr"/>
            <a:r>
              <a:rPr lang="en-US" altLang="zh-CN" sz="2667" i="1" dirty="0">
                <a:solidFill>
                  <a:schemeClr val="bg1"/>
                </a:solidFill>
                <a:latin typeface="华文细黑" panose="02010600040101010101" pitchFamily="2" charset="-122"/>
                <a:ea typeface="华文细黑" panose="02010600040101010101" pitchFamily="2" charset="-122"/>
              </a:rPr>
              <a:t>14</a:t>
            </a:r>
            <a:endParaRPr lang="zh-CN" altLang="en-US" sz="2667" i="1" dirty="0">
              <a:solidFill>
                <a:schemeClr val="bg1"/>
              </a:solidFill>
              <a:latin typeface="华文细黑" panose="02010600040101010101" pitchFamily="2" charset="-122"/>
              <a:ea typeface="华文细黑" panose="02010600040101010101" pitchFamily="2" charset="-122"/>
            </a:endParaRPr>
          </a:p>
        </p:txBody>
      </p:sp>
      <p:sp>
        <p:nvSpPr>
          <p:cNvPr id="11" name="文本框 10">
            <a:extLst>
              <a:ext uri="{FF2B5EF4-FFF2-40B4-BE49-F238E27FC236}">
                <a16:creationId xmlns:a16="http://schemas.microsoft.com/office/drawing/2014/main" id="{3B5B9A77-DC70-4490-9B0E-F92D12E6AAB7}"/>
              </a:ext>
            </a:extLst>
          </p:cNvPr>
          <p:cNvSpPr txBox="1"/>
          <p:nvPr/>
        </p:nvSpPr>
        <p:spPr>
          <a:xfrm>
            <a:off x="606303" y="990700"/>
            <a:ext cx="859790" cy="502766"/>
          </a:xfrm>
          <a:prstGeom prst="rect">
            <a:avLst/>
          </a:prstGeom>
          <a:noFill/>
        </p:spPr>
        <p:txBody>
          <a:bodyPr wrap="square" rtlCol="0">
            <a:spAutoFit/>
          </a:bodyPr>
          <a:lstStyle/>
          <a:p>
            <a:pPr algn="ctr"/>
            <a:r>
              <a:rPr lang="en-US" altLang="zh-CN" sz="2667" i="1" dirty="0">
                <a:solidFill>
                  <a:schemeClr val="bg1"/>
                </a:solidFill>
                <a:latin typeface="华文细黑" panose="02010600040101010101" pitchFamily="2" charset="-122"/>
                <a:ea typeface="华文细黑" panose="02010600040101010101" pitchFamily="2" charset="-122"/>
              </a:rPr>
              <a:t>13</a:t>
            </a:r>
            <a:endParaRPr lang="zh-CN" altLang="en-US" sz="2667" i="1" dirty="0">
              <a:solidFill>
                <a:schemeClr val="bg1"/>
              </a:solidFill>
              <a:latin typeface="华文细黑" panose="02010600040101010101" pitchFamily="2" charset="-122"/>
              <a:ea typeface="华文细黑" panose="02010600040101010101" pitchFamily="2" charset="-122"/>
            </a:endParaRPr>
          </a:p>
        </p:txBody>
      </p:sp>
      <p:sp>
        <p:nvSpPr>
          <p:cNvPr id="13" name="Freeform 5">
            <a:extLst>
              <a:ext uri="{FF2B5EF4-FFF2-40B4-BE49-F238E27FC236}">
                <a16:creationId xmlns:a16="http://schemas.microsoft.com/office/drawing/2014/main" id="{FC09F3A0-A68D-462E-AC5C-6EBFD3BB3AFC}"/>
              </a:ext>
            </a:extLst>
          </p:cNvPr>
          <p:cNvSpPr>
            <a:spLocks/>
          </p:cNvSpPr>
          <p:nvPr/>
        </p:nvSpPr>
        <p:spPr bwMode="auto">
          <a:xfrm rot="17952227">
            <a:off x="739859" y="3751762"/>
            <a:ext cx="600763" cy="575892"/>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5EABE6"/>
          </a:solidFill>
          <a:ln>
            <a:noFill/>
          </a:ln>
        </p:spPr>
        <p:txBody>
          <a:bodyPr vert="horz" wrap="square" lIns="121920" tIns="60960" rIns="121920" bIns="60960" numCol="1" anchor="t" anchorCtr="0" compatLnSpc="1">
            <a:prstTxWarp prst="textNoShape">
              <a:avLst/>
            </a:prstTxWarp>
          </a:bodyPr>
          <a:lstStyle/>
          <a:p>
            <a:endParaRPr lang="zh-CN" altLang="en-US"/>
          </a:p>
        </p:txBody>
      </p:sp>
      <p:sp>
        <p:nvSpPr>
          <p:cNvPr id="5" name="文本框 4">
            <a:extLst>
              <a:ext uri="{FF2B5EF4-FFF2-40B4-BE49-F238E27FC236}">
                <a16:creationId xmlns:a16="http://schemas.microsoft.com/office/drawing/2014/main" id="{81478181-1D6C-4B31-AEE3-773A8CB80201}"/>
              </a:ext>
            </a:extLst>
          </p:cNvPr>
          <p:cNvSpPr txBox="1"/>
          <p:nvPr/>
        </p:nvSpPr>
        <p:spPr>
          <a:xfrm>
            <a:off x="599735" y="3784318"/>
            <a:ext cx="759782" cy="518084"/>
          </a:xfrm>
          <a:prstGeom prst="rect">
            <a:avLst/>
          </a:prstGeom>
          <a:noFill/>
        </p:spPr>
        <p:txBody>
          <a:bodyPr wrap="square" rtlCol="0">
            <a:spAutoFit/>
          </a:bodyPr>
          <a:lstStyle/>
          <a:p>
            <a:pPr algn="ctr"/>
            <a:r>
              <a:rPr lang="en-US" altLang="zh-CN" sz="2667" i="1" dirty="0">
                <a:solidFill>
                  <a:schemeClr val="bg1"/>
                </a:solidFill>
                <a:latin typeface="华文细黑" panose="02010600040101010101" pitchFamily="2" charset="-122"/>
                <a:ea typeface="华文细黑" panose="02010600040101010101" pitchFamily="2" charset="-122"/>
              </a:rPr>
              <a:t>16</a:t>
            </a:r>
            <a:endParaRPr lang="zh-CN" altLang="en-US" sz="2667" i="1" dirty="0">
              <a:solidFill>
                <a:schemeClr val="bg1"/>
              </a:solidFill>
              <a:latin typeface="华文细黑" panose="02010600040101010101" pitchFamily="2" charset="-122"/>
              <a:ea typeface="华文细黑" panose="02010600040101010101" pitchFamily="2" charset="-122"/>
            </a:endParaRPr>
          </a:p>
        </p:txBody>
      </p:sp>
      <p:sp>
        <p:nvSpPr>
          <p:cNvPr id="15" name="矩形 14">
            <a:extLst>
              <a:ext uri="{FF2B5EF4-FFF2-40B4-BE49-F238E27FC236}">
                <a16:creationId xmlns:a16="http://schemas.microsoft.com/office/drawing/2014/main" id="{185068FA-B78C-4EC9-84FF-BC4E904869DB}"/>
              </a:ext>
            </a:extLst>
          </p:cNvPr>
          <p:cNvSpPr/>
          <p:nvPr/>
        </p:nvSpPr>
        <p:spPr>
          <a:xfrm>
            <a:off x="1654134" y="2809815"/>
            <a:ext cx="1988045" cy="523220"/>
          </a:xfrm>
          <a:prstGeom prst="rect">
            <a:avLst/>
          </a:prstGeom>
        </p:spPr>
        <p:txBody>
          <a:bodyPr wrap="none">
            <a:spAutoFit/>
          </a:bodyPr>
          <a:lstStyle/>
          <a:p>
            <a:pPr algn="ctr"/>
            <a:r>
              <a:rPr lang="zh-CN" altLang="zh-CN" sz="2800" b="1" dirty="0"/>
              <a:t>思源助学金</a:t>
            </a:r>
            <a:endParaRPr lang="zh-CN" altLang="en-US" sz="2800" b="1" dirty="0"/>
          </a:p>
        </p:txBody>
      </p:sp>
      <p:sp>
        <p:nvSpPr>
          <p:cNvPr id="16" name="矩形 15">
            <a:extLst>
              <a:ext uri="{FF2B5EF4-FFF2-40B4-BE49-F238E27FC236}">
                <a16:creationId xmlns:a16="http://schemas.microsoft.com/office/drawing/2014/main" id="{D7AE4096-7D0D-4091-8DCE-4D627B913E57}"/>
              </a:ext>
            </a:extLst>
          </p:cNvPr>
          <p:cNvSpPr/>
          <p:nvPr/>
        </p:nvSpPr>
        <p:spPr>
          <a:xfrm>
            <a:off x="1654134" y="1896539"/>
            <a:ext cx="1627370" cy="523220"/>
          </a:xfrm>
          <a:prstGeom prst="rect">
            <a:avLst/>
          </a:prstGeom>
        </p:spPr>
        <p:txBody>
          <a:bodyPr wrap="none">
            <a:spAutoFit/>
          </a:bodyPr>
          <a:lstStyle/>
          <a:p>
            <a:pPr algn="ctr"/>
            <a:r>
              <a:rPr lang="zh-CN" altLang="en-US" sz="2800" b="1" dirty="0"/>
              <a:t>寒衣补助</a:t>
            </a:r>
          </a:p>
        </p:txBody>
      </p:sp>
      <p:sp>
        <p:nvSpPr>
          <p:cNvPr id="17" name="矩形 16">
            <a:extLst>
              <a:ext uri="{FF2B5EF4-FFF2-40B4-BE49-F238E27FC236}">
                <a16:creationId xmlns:a16="http://schemas.microsoft.com/office/drawing/2014/main" id="{8F1FE148-E050-445B-9D8B-7AC6255FF1D5}"/>
              </a:ext>
            </a:extLst>
          </p:cNvPr>
          <p:cNvSpPr/>
          <p:nvPr/>
        </p:nvSpPr>
        <p:spPr>
          <a:xfrm>
            <a:off x="1654134" y="3780178"/>
            <a:ext cx="1988045" cy="523220"/>
          </a:xfrm>
          <a:prstGeom prst="rect">
            <a:avLst/>
          </a:prstGeom>
        </p:spPr>
        <p:txBody>
          <a:bodyPr wrap="none">
            <a:spAutoFit/>
          </a:bodyPr>
          <a:lstStyle/>
          <a:p>
            <a:pPr algn="ctr"/>
            <a:r>
              <a:rPr lang="zh-CN" altLang="en-US" sz="2800" b="1" dirty="0"/>
              <a:t>明德奖学金</a:t>
            </a:r>
          </a:p>
        </p:txBody>
      </p:sp>
      <p:sp>
        <p:nvSpPr>
          <p:cNvPr id="18" name="矩形 17">
            <a:extLst>
              <a:ext uri="{FF2B5EF4-FFF2-40B4-BE49-F238E27FC236}">
                <a16:creationId xmlns:a16="http://schemas.microsoft.com/office/drawing/2014/main" id="{F546C895-0F06-4440-8200-ECB6A41325B5}"/>
              </a:ext>
            </a:extLst>
          </p:cNvPr>
          <p:cNvSpPr/>
          <p:nvPr/>
        </p:nvSpPr>
        <p:spPr>
          <a:xfrm>
            <a:off x="9786410" y="98314"/>
            <a:ext cx="1422184" cy="830997"/>
          </a:xfrm>
          <a:prstGeom prst="rect">
            <a:avLst/>
          </a:prstGeom>
        </p:spPr>
        <p:txBody>
          <a:bodyPr wrap="none">
            <a:spAutoFit/>
          </a:bodyPr>
          <a:lstStyle/>
          <a:p>
            <a:r>
              <a:rPr lang="zh-CN" altLang="en-US" sz="4800" b="1" dirty="0">
                <a:latin typeface="宋体" panose="02010600030101010101" pitchFamily="2" charset="-122"/>
                <a:cs typeface="Arial" panose="020B0604020202020204" pitchFamily="34" charset="0"/>
              </a:rPr>
              <a:t>目录</a:t>
            </a:r>
          </a:p>
        </p:txBody>
      </p:sp>
    </p:spTree>
    <p:extLst>
      <p:ext uri="{BB962C8B-B14F-4D97-AF65-F5344CB8AC3E}">
        <p14:creationId xmlns:p14="http://schemas.microsoft.com/office/powerpoint/2010/main" val="1122728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1000"/>
                                        <p:tgtEl>
                                          <p:spTgt spid="10"/>
                                        </p:tgtEl>
                                      </p:cBhvr>
                                    </p:animEffect>
                                    <p:anim calcmode="lin" valueType="num">
                                      <p:cBhvr>
                                        <p:cTn id="33" dur="1000" fill="hold"/>
                                        <p:tgtEl>
                                          <p:spTgt spid="10"/>
                                        </p:tgtEl>
                                        <p:attrNameLst>
                                          <p:attrName>ppt_x</p:attrName>
                                        </p:attrNameLst>
                                      </p:cBhvr>
                                      <p:tavLst>
                                        <p:tav tm="0">
                                          <p:val>
                                            <p:strVal val="#ppt_x"/>
                                          </p:val>
                                        </p:tav>
                                        <p:tav tm="100000">
                                          <p:val>
                                            <p:strVal val="#ppt_x"/>
                                          </p:val>
                                        </p:tav>
                                      </p:tavLst>
                                    </p:anim>
                                    <p:anim calcmode="lin" valueType="num">
                                      <p:cBhvr>
                                        <p:cTn id="34" dur="1000" fill="hold"/>
                                        <p:tgtEl>
                                          <p:spTgt spid="10"/>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1000"/>
                                        <p:tgtEl>
                                          <p:spTgt spid="11"/>
                                        </p:tgtEl>
                                      </p:cBhvr>
                                    </p:animEffect>
                                    <p:anim calcmode="lin" valueType="num">
                                      <p:cBhvr>
                                        <p:cTn id="38" dur="1000" fill="hold"/>
                                        <p:tgtEl>
                                          <p:spTgt spid="11"/>
                                        </p:tgtEl>
                                        <p:attrNameLst>
                                          <p:attrName>ppt_x</p:attrName>
                                        </p:attrNameLst>
                                      </p:cBhvr>
                                      <p:tavLst>
                                        <p:tav tm="0">
                                          <p:val>
                                            <p:strVal val="#ppt_x"/>
                                          </p:val>
                                        </p:tav>
                                        <p:tav tm="100000">
                                          <p:val>
                                            <p:strVal val="#ppt_x"/>
                                          </p:val>
                                        </p:tav>
                                      </p:tavLst>
                                    </p:anim>
                                    <p:anim calcmode="lin" valueType="num">
                                      <p:cBhvr>
                                        <p:cTn id="39" dur="1000" fill="hold"/>
                                        <p:tgtEl>
                                          <p:spTgt spid="11"/>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1000"/>
                                        <p:tgtEl>
                                          <p:spTgt spid="13"/>
                                        </p:tgtEl>
                                      </p:cBhvr>
                                    </p:animEffect>
                                    <p:anim calcmode="lin" valueType="num">
                                      <p:cBhvr>
                                        <p:cTn id="43" dur="1000" fill="hold"/>
                                        <p:tgtEl>
                                          <p:spTgt spid="13"/>
                                        </p:tgtEl>
                                        <p:attrNameLst>
                                          <p:attrName>ppt_x</p:attrName>
                                        </p:attrNameLst>
                                      </p:cBhvr>
                                      <p:tavLst>
                                        <p:tav tm="0">
                                          <p:val>
                                            <p:strVal val="#ppt_x"/>
                                          </p:val>
                                        </p:tav>
                                        <p:tav tm="100000">
                                          <p:val>
                                            <p:strVal val="#ppt_x"/>
                                          </p:val>
                                        </p:tav>
                                      </p:tavLst>
                                    </p:anim>
                                    <p:anim calcmode="lin" valueType="num">
                                      <p:cBhvr>
                                        <p:cTn id="4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9" grpId="0"/>
      <p:bldP spid="10" grpId="0"/>
      <p:bldP spid="11" grpId="0"/>
      <p:bldP spid="13" grpId="0" animBg="1"/>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a:defRPr/>
            </a:pPr>
            <a:fld id="{34E96E4C-A786-42C8-98B7-EB52B4851D53}" type="slidenum">
              <a:rPr lang="zh-CN" altLang="en-US" smtClean="0"/>
              <a:t>4</a:t>
            </a:fld>
            <a:endParaRPr lang="zh-CN" altLang="en-US"/>
          </a:p>
        </p:txBody>
      </p:sp>
      <p:sp>
        <p:nvSpPr>
          <p:cNvPr id="21" name="TextBox 10"/>
          <p:cNvSpPr txBox="1"/>
          <p:nvPr/>
        </p:nvSpPr>
        <p:spPr>
          <a:xfrm>
            <a:off x="2864427" y="227231"/>
            <a:ext cx="7054224" cy="830997"/>
          </a:xfrm>
          <a:prstGeom prst="rect">
            <a:avLst/>
          </a:prstGeom>
          <a:noFill/>
        </p:spPr>
        <p:txBody>
          <a:bodyPr wrap="square" rtlCol="0">
            <a:spAutoFit/>
          </a:bodyPr>
          <a:lstStyle/>
          <a:p>
            <a:pPr algn="ctr"/>
            <a:r>
              <a:rPr lang="zh-CN" altLang="zh-CN" sz="4800" b="1" dirty="0">
                <a:latin typeface="宋体" panose="02010600030101010101" pitchFamily="2" charset="-122"/>
                <a:cs typeface="Arial" panose="020B0604020202020204" pitchFamily="34" charset="0"/>
              </a:rPr>
              <a:t>资助困难学生的政策体系</a:t>
            </a:r>
            <a:endParaRPr lang="zh-CN" altLang="en-US" sz="4800" b="1" dirty="0">
              <a:latin typeface="宋体" panose="02010600030101010101" pitchFamily="2" charset="-122"/>
              <a:cs typeface="Arial" panose="020B0604020202020204" pitchFamily="34" charset="0"/>
            </a:endParaRPr>
          </a:p>
        </p:txBody>
      </p:sp>
      <p:cxnSp>
        <p:nvCxnSpPr>
          <p:cNvPr id="15" name="直接连接符 14"/>
          <p:cNvCxnSpPr/>
          <p:nvPr/>
        </p:nvCxnSpPr>
        <p:spPr>
          <a:xfrm flipV="1">
            <a:off x="11158746" y="3471904"/>
            <a:ext cx="1033254" cy="554994"/>
          </a:xfrm>
          <a:prstGeom prst="line">
            <a:avLst/>
          </a:prstGeom>
          <a:ln w="12700">
            <a:solidFill>
              <a:schemeClr val="bg2"/>
            </a:solidFill>
            <a:prstDash val="sysDash"/>
          </a:ln>
        </p:spPr>
        <p:style>
          <a:lnRef idx="1">
            <a:schemeClr val="accent1"/>
          </a:lnRef>
          <a:fillRef idx="0">
            <a:schemeClr val="accent1"/>
          </a:fillRef>
          <a:effectRef idx="0">
            <a:schemeClr val="accent1"/>
          </a:effectRef>
          <a:fontRef idx="minor">
            <a:schemeClr val="tx1"/>
          </a:fontRef>
        </p:style>
      </p:cxnSp>
      <p:sp>
        <p:nvSpPr>
          <p:cNvPr id="50" name="椭圆 49"/>
          <p:cNvSpPr/>
          <p:nvPr/>
        </p:nvSpPr>
        <p:spPr>
          <a:xfrm>
            <a:off x="8939383" y="2637313"/>
            <a:ext cx="281746" cy="281746"/>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1" name="直接连接符 50"/>
          <p:cNvCxnSpPr/>
          <p:nvPr/>
        </p:nvCxnSpPr>
        <p:spPr>
          <a:xfrm flipV="1">
            <a:off x="9213010" y="1619151"/>
            <a:ext cx="2978990" cy="1108219"/>
          </a:xfrm>
          <a:prstGeom prst="line">
            <a:avLst/>
          </a:prstGeom>
          <a:ln w="127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nvGrpSpPr>
          <p:cNvPr id="72" name="组合 71"/>
          <p:cNvGrpSpPr/>
          <p:nvPr/>
        </p:nvGrpSpPr>
        <p:grpSpPr>
          <a:xfrm>
            <a:off x="9031350" y="2864692"/>
            <a:ext cx="2250940" cy="2157753"/>
            <a:chOff x="5157064" y="1671649"/>
            <a:chExt cx="1779709" cy="1706031"/>
          </a:xfrm>
        </p:grpSpPr>
        <p:sp>
          <p:nvSpPr>
            <p:cNvPr id="73" name="Freeform 5"/>
            <p:cNvSpPr/>
            <p:nvPr/>
          </p:nvSpPr>
          <p:spPr bwMode="auto">
            <a:xfrm>
              <a:off x="5157065" y="1671650"/>
              <a:ext cx="1779708" cy="1706030"/>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F06A6A">
                <a:alpha val="50000"/>
              </a:srgbClr>
            </a:solidFill>
            <a:ln>
              <a:noFill/>
            </a:ln>
          </p:spPr>
          <p:txBody>
            <a:bodyPr vert="horz" wrap="square" lIns="121920" tIns="60960" rIns="121920" bIns="60960" numCol="1" anchor="t" anchorCtr="0" compatLnSpc="1"/>
            <a:lstStyle/>
            <a:p>
              <a:endParaRPr lang="zh-CN" altLang="en-US"/>
            </a:p>
          </p:txBody>
        </p:sp>
        <p:sp>
          <p:nvSpPr>
            <p:cNvPr id="74" name="Freeform 5"/>
            <p:cNvSpPr/>
            <p:nvPr/>
          </p:nvSpPr>
          <p:spPr bwMode="auto">
            <a:xfrm rot="1493204">
              <a:off x="5157064" y="1671649"/>
              <a:ext cx="1779708" cy="1706030"/>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F06A6A">
                <a:alpha val="50000"/>
              </a:srgbClr>
            </a:solidFill>
            <a:ln>
              <a:noFill/>
            </a:ln>
          </p:spPr>
          <p:txBody>
            <a:bodyPr vert="horz" wrap="square" lIns="121920" tIns="60960" rIns="121920" bIns="60960" numCol="1" anchor="t" anchorCtr="0" compatLnSpc="1"/>
            <a:lstStyle/>
            <a:p>
              <a:endParaRPr lang="zh-CN" altLang="en-US"/>
            </a:p>
          </p:txBody>
        </p:sp>
      </p:grpSp>
      <p:grpSp>
        <p:nvGrpSpPr>
          <p:cNvPr id="75" name="组合 74"/>
          <p:cNvGrpSpPr/>
          <p:nvPr/>
        </p:nvGrpSpPr>
        <p:grpSpPr>
          <a:xfrm rot="8526872">
            <a:off x="2825189" y="3917468"/>
            <a:ext cx="1323491" cy="1314043"/>
            <a:chOff x="4586765" y="3451546"/>
            <a:chExt cx="1350507" cy="1340867"/>
          </a:xfrm>
        </p:grpSpPr>
        <p:sp>
          <p:nvSpPr>
            <p:cNvPr id="76" name="Freeform 5"/>
            <p:cNvSpPr/>
            <p:nvPr/>
          </p:nvSpPr>
          <p:spPr bwMode="auto">
            <a:xfrm rot="1348735">
              <a:off x="4586765" y="3499336"/>
              <a:ext cx="1340867" cy="128535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5EABE6">
                <a:alpha val="50000"/>
              </a:srgbClr>
            </a:solidFill>
            <a:ln>
              <a:noFill/>
            </a:ln>
          </p:spPr>
          <p:txBody>
            <a:bodyPr vert="horz" wrap="square" lIns="121920" tIns="60960" rIns="121920" bIns="60960" numCol="1" anchor="t" anchorCtr="0" compatLnSpc="1"/>
            <a:lstStyle/>
            <a:p>
              <a:endParaRPr lang="zh-CN" altLang="en-US"/>
            </a:p>
          </p:txBody>
        </p:sp>
        <p:sp>
          <p:nvSpPr>
            <p:cNvPr id="77" name="Freeform 5"/>
            <p:cNvSpPr/>
            <p:nvPr/>
          </p:nvSpPr>
          <p:spPr bwMode="auto">
            <a:xfrm rot="17952227">
              <a:off x="4624160" y="3479302"/>
              <a:ext cx="1340867" cy="128535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5EABE6">
                <a:alpha val="50000"/>
              </a:srgbClr>
            </a:solidFill>
            <a:ln>
              <a:noFill/>
            </a:ln>
          </p:spPr>
          <p:txBody>
            <a:bodyPr vert="horz" wrap="square" lIns="121920" tIns="60960" rIns="121920" bIns="60960" numCol="1" anchor="t" anchorCtr="0" compatLnSpc="1"/>
            <a:lstStyle/>
            <a:p>
              <a:endParaRPr lang="zh-CN" altLang="en-US"/>
            </a:p>
          </p:txBody>
        </p:sp>
      </p:grpSp>
      <p:grpSp>
        <p:nvGrpSpPr>
          <p:cNvPr id="78" name="组合 77"/>
          <p:cNvGrpSpPr/>
          <p:nvPr/>
        </p:nvGrpSpPr>
        <p:grpSpPr>
          <a:xfrm>
            <a:off x="5078902" y="2146861"/>
            <a:ext cx="1705599" cy="1744493"/>
            <a:chOff x="6533161" y="3374161"/>
            <a:chExt cx="1349669" cy="1380447"/>
          </a:xfrm>
        </p:grpSpPr>
        <p:sp>
          <p:nvSpPr>
            <p:cNvPr id="79" name="Freeform 5"/>
            <p:cNvSpPr/>
            <p:nvPr/>
          </p:nvSpPr>
          <p:spPr bwMode="auto">
            <a:xfrm rot="3526558">
              <a:off x="6555811" y="3432877"/>
              <a:ext cx="1349669" cy="1293794"/>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90C250">
                <a:alpha val="50000"/>
              </a:srgbClr>
            </a:solidFill>
            <a:ln>
              <a:noFill/>
            </a:ln>
          </p:spPr>
          <p:txBody>
            <a:bodyPr vert="horz" wrap="square" lIns="121920" tIns="60960" rIns="121920" bIns="60960" numCol="1" anchor="t" anchorCtr="0" compatLnSpc="1"/>
            <a:lstStyle/>
            <a:p>
              <a:endParaRPr lang="zh-CN" altLang="en-US"/>
            </a:p>
          </p:txBody>
        </p:sp>
        <p:sp>
          <p:nvSpPr>
            <p:cNvPr id="80" name="Freeform 5"/>
            <p:cNvSpPr/>
            <p:nvPr/>
          </p:nvSpPr>
          <p:spPr bwMode="auto">
            <a:xfrm rot="8653956">
              <a:off x="6533161" y="3374161"/>
              <a:ext cx="1349669" cy="1293794"/>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90C250">
                <a:alpha val="50000"/>
              </a:srgbClr>
            </a:solidFill>
            <a:ln>
              <a:noFill/>
            </a:ln>
          </p:spPr>
          <p:txBody>
            <a:bodyPr vert="horz" wrap="square" lIns="121920" tIns="60960" rIns="121920" bIns="60960" numCol="1" anchor="t" anchorCtr="0" compatLnSpc="1"/>
            <a:lstStyle/>
            <a:p>
              <a:endParaRPr lang="zh-CN" altLang="en-US"/>
            </a:p>
          </p:txBody>
        </p:sp>
      </p:grpSp>
      <p:grpSp>
        <p:nvGrpSpPr>
          <p:cNvPr id="4" name="组合 3"/>
          <p:cNvGrpSpPr/>
          <p:nvPr/>
        </p:nvGrpSpPr>
        <p:grpSpPr>
          <a:xfrm>
            <a:off x="692935" y="2848389"/>
            <a:ext cx="1316130" cy="1247029"/>
            <a:chOff x="2212229" y="1461416"/>
            <a:chExt cx="1316130" cy="1247029"/>
          </a:xfrm>
        </p:grpSpPr>
        <p:sp>
          <p:nvSpPr>
            <p:cNvPr id="81" name="Freeform 5"/>
            <p:cNvSpPr/>
            <p:nvPr/>
          </p:nvSpPr>
          <p:spPr bwMode="auto">
            <a:xfrm rot="9502714">
              <a:off x="2212229" y="1475109"/>
              <a:ext cx="1286600" cy="123333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F89E29">
                <a:alpha val="50000"/>
              </a:srgbClr>
            </a:solidFill>
            <a:ln>
              <a:noFill/>
            </a:ln>
          </p:spPr>
          <p:txBody>
            <a:bodyPr vert="horz" wrap="square" lIns="121920" tIns="60960" rIns="121920" bIns="60960" numCol="1" anchor="t" anchorCtr="0" compatLnSpc="1"/>
            <a:lstStyle/>
            <a:p>
              <a:endParaRPr lang="zh-CN" altLang="en-US"/>
            </a:p>
          </p:txBody>
        </p:sp>
        <p:sp>
          <p:nvSpPr>
            <p:cNvPr id="82" name="Freeform 5"/>
            <p:cNvSpPr/>
            <p:nvPr/>
          </p:nvSpPr>
          <p:spPr bwMode="auto">
            <a:xfrm rot="13081342">
              <a:off x="2241759" y="1461416"/>
              <a:ext cx="1286600" cy="123333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F89E29">
                <a:alpha val="50000"/>
              </a:srgbClr>
            </a:solidFill>
            <a:ln>
              <a:noFill/>
            </a:ln>
          </p:spPr>
          <p:txBody>
            <a:bodyPr vert="horz" wrap="square" lIns="121920" tIns="60960" rIns="121920" bIns="60960" numCol="1" anchor="t" anchorCtr="0" compatLnSpc="1"/>
            <a:lstStyle/>
            <a:p>
              <a:endParaRPr lang="zh-CN" altLang="en-US"/>
            </a:p>
          </p:txBody>
        </p:sp>
      </p:grpSp>
      <p:cxnSp>
        <p:nvCxnSpPr>
          <p:cNvPr id="6" name="直接连接符 5"/>
          <p:cNvCxnSpPr>
            <a:stCxn id="82" idx="10"/>
            <a:endCxn id="77" idx="12"/>
          </p:cNvCxnSpPr>
          <p:nvPr/>
        </p:nvCxnSpPr>
        <p:spPr>
          <a:xfrm>
            <a:off x="1821534" y="3926540"/>
            <a:ext cx="1042893" cy="515434"/>
          </a:xfrm>
          <a:prstGeom prst="line">
            <a:avLst/>
          </a:prstGeom>
          <a:ln w="15875">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3" name="直接连接符 82"/>
          <p:cNvCxnSpPr>
            <a:stCxn id="76" idx="11"/>
            <a:endCxn id="79" idx="13"/>
          </p:cNvCxnSpPr>
          <p:nvPr/>
        </p:nvCxnSpPr>
        <p:spPr>
          <a:xfrm flipV="1">
            <a:off x="4011039" y="3415815"/>
            <a:ext cx="1232143" cy="808879"/>
          </a:xfrm>
          <a:prstGeom prst="line">
            <a:avLst/>
          </a:prstGeom>
          <a:ln w="15875">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4" name="直接连接符 83"/>
          <p:cNvCxnSpPr>
            <a:endCxn id="73" idx="10"/>
          </p:cNvCxnSpPr>
          <p:nvPr/>
        </p:nvCxnSpPr>
        <p:spPr>
          <a:xfrm>
            <a:off x="6823539" y="3146439"/>
            <a:ext cx="2207812" cy="652263"/>
          </a:xfrm>
          <a:prstGeom prst="line">
            <a:avLst/>
          </a:prstGeom>
          <a:ln w="15875">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0" name="矩形 89"/>
          <p:cNvSpPr/>
          <p:nvPr/>
        </p:nvSpPr>
        <p:spPr>
          <a:xfrm>
            <a:off x="2135560" y="5333192"/>
            <a:ext cx="2727547" cy="540725"/>
          </a:xfrm>
          <a:prstGeom prst="rect">
            <a:avLst/>
          </a:prstGeom>
        </p:spPr>
        <p:txBody>
          <a:bodyPr wrap="square">
            <a:spAutoFit/>
          </a:bodyPr>
          <a:lstStyle/>
          <a:p>
            <a:pPr algn="ctr">
              <a:lnSpc>
                <a:spcPct val="120000"/>
              </a:lnSpc>
            </a:pPr>
            <a:r>
              <a:rPr lang="zh-CN" altLang="zh-CN" sz="2800" b="1" dirty="0">
                <a:latin typeface="宋体" panose="02010600030101010101" pitchFamily="2" charset="-122"/>
              </a:rPr>
              <a:t>助学贷款</a:t>
            </a:r>
            <a:endParaRPr lang="en-US" altLang="zh-CN" sz="2800" b="1" dirty="0">
              <a:latin typeface="宋体" panose="02010600030101010101" pitchFamily="2" charset="-122"/>
            </a:endParaRPr>
          </a:p>
        </p:txBody>
      </p:sp>
      <p:sp>
        <p:nvSpPr>
          <p:cNvPr id="91" name="矩形 90"/>
          <p:cNvSpPr/>
          <p:nvPr/>
        </p:nvSpPr>
        <p:spPr>
          <a:xfrm>
            <a:off x="8720844" y="5139190"/>
            <a:ext cx="2727547" cy="540725"/>
          </a:xfrm>
          <a:prstGeom prst="rect">
            <a:avLst/>
          </a:prstGeom>
        </p:spPr>
        <p:txBody>
          <a:bodyPr wrap="square">
            <a:spAutoFit/>
          </a:bodyPr>
          <a:lstStyle/>
          <a:p>
            <a:pPr algn="ctr">
              <a:lnSpc>
                <a:spcPct val="120000"/>
              </a:lnSpc>
            </a:pPr>
            <a:r>
              <a:rPr lang="zh-CN" altLang="en-US" sz="2800" b="1" dirty="0">
                <a:latin typeface="宋体" panose="02010600030101010101" pitchFamily="2" charset="-122"/>
              </a:rPr>
              <a:t>国家专款补助</a:t>
            </a:r>
            <a:endParaRPr lang="en-US" altLang="zh-CN" sz="2800" b="1" dirty="0">
              <a:latin typeface="宋体" panose="02010600030101010101" pitchFamily="2" charset="-122"/>
            </a:endParaRPr>
          </a:p>
        </p:txBody>
      </p:sp>
      <p:sp>
        <p:nvSpPr>
          <p:cNvPr id="92" name="矩形 91"/>
          <p:cNvSpPr/>
          <p:nvPr/>
        </p:nvSpPr>
        <p:spPr>
          <a:xfrm>
            <a:off x="841365" y="2193644"/>
            <a:ext cx="2727547" cy="559127"/>
          </a:xfrm>
          <a:prstGeom prst="rect">
            <a:avLst/>
          </a:prstGeom>
        </p:spPr>
        <p:txBody>
          <a:bodyPr wrap="square">
            <a:spAutoFit/>
          </a:bodyPr>
          <a:lstStyle/>
          <a:p>
            <a:pPr>
              <a:lnSpc>
                <a:spcPct val="120000"/>
              </a:lnSpc>
            </a:pPr>
            <a:r>
              <a:rPr lang="zh-CN" altLang="zh-CN" sz="2800" b="1" dirty="0"/>
              <a:t>奖学金</a:t>
            </a:r>
            <a:endParaRPr lang="en-US" altLang="zh-CN" sz="2800" b="1" dirty="0">
              <a:solidFill>
                <a:schemeClr val="tx1">
                  <a:lumMod val="50000"/>
                  <a:lumOff val="50000"/>
                </a:schemeClr>
              </a:solidFill>
              <a:latin typeface="华文细黑" panose="02010600040101010101" pitchFamily="2" charset="-122"/>
              <a:ea typeface="华文细黑" panose="02010600040101010101" pitchFamily="2" charset="-122"/>
            </a:endParaRPr>
          </a:p>
        </p:txBody>
      </p:sp>
      <p:sp>
        <p:nvSpPr>
          <p:cNvPr id="93" name="矩形 92"/>
          <p:cNvSpPr/>
          <p:nvPr/>
        </p:nvSpPr>
        <p:spPr>
          <a:xfrm>
            <a:off x="3842539" y="1190398"/>
            <a:ext cx="4012255" cy="1084977"/>
          </a:xfrm>
          <a:prstGeom prst="rect">
            <a:avLst/>
          </a:prstGeom>
        </p:spPr>
        <p:txBody>
          <a:bodyPr wrap="square">
            <a:spAutoFit/>
          </a:bodyPr>
          <a:lstStyle/>
          <a:p>
            <a:pPr algn="ctr">
              <a:lnSpc>
                <a:spcPct val="120000"/>
              </a:lnSpc>
            </a:pPr>
            <a:r>
              <a:rPr lang="zh-CN" altLang="zh-CN" sz="2800" b="1" dirty="0"/>
              <a:t>勤工助学岗位</a:t>
            </a:r>
            <a:endParaRPr lang="en-US" altLang="zh-CN" sz="2800" b="1" dirty="0"/>
          </a:p>
          <a:p>
            <a:pPr algn="ctr">
              <a:lnSpc>
                <a:spcPct val="120000"/>
              </a:lnSpc>
            </a:pPr>
            <a:r>
              <a:rPr lang="zh-CN" altLang="en-US" sz="2800" b="1" dirty="0"/>
              <a:t>助学金</a:t>
            </a:r>
            <a:endParaRPr lang="en-US" altLang="zh-CN" sz="2800" b="1" dirty="0"/>
          </a:p>
        </p:txBody>
      </p:sp>
      <p:sp>
        <p:nvSpPr>
          <p:cNvPr id="8" name="文本框 7"/>
          <p:cNvSpPr txBox="1"/>
          <p:nvPr/>
        </p:nvSpPr>
        <p:spPr>
          <a:xfrm>
            <a:off x="777722" y="2971171"/>
            <a:ext cx="1116566" cy="1014730"/>
          </a:xfrm>
          <a:prstGeom prst="rect">
            <a:avLst/>
          </a:prstGeom>
          <a:noFill/>
        </p:spPr>
        <p:txBody>
          <a:bodyPr wrap="square" rtlCol="0">
            <a:spAutoFit/>
          </a:bodyPr>
          <a:lstStyle/>
          <a:p>
            <a:r>
              <a:rPr lang="zh-CN" altLang="en-US" sz="6000" dirty="0">
                <a:sym typeface="+mn-ea"/>
              </a:rPr>
              <a:t>奖</a:t>
            </a:r>
            <a:endParaRPr lang="zh-CN" altLang="en-US" sz="6000" dirty="0"/>
          </a:p>
        </p:txBody>
      </p:sp>
      <p:sp>
        <p:nvSpPr>
          <p:cNvPr id="9" name="文本框 8"/>
          <p:cNvSpPr txBox="1"/>
          <p:nvPr/>
        </p:nvSpPr>
        <p:spPr>
          <a:xfrm>
            <a:off x="9568125" y="3302150"/>
            <a:ext cx="1033254" cy="1045318"/>
          </a:xfrm>
          <a:prstGeom prst="rect">
            <a:avLst/>
          </a:prstGeom>
          <a:noFill/>
        </p:spPr>
        <p:txBody>
          <a:bodyPr wrap="square" rtlCol="0">
            <a:spAutoFit/>
          </a:bodyPr>
          <a:lstStyle/>
          <a:p>
            <a:r>
              <a:rPr lang="zh-CN" altLang="en-US" sz="6000" dirty="0"/>
              <a:t>补</a:t>
            </a:r>
          </a:p>
        </p:txBody>
      </p:sp>
      <p:grpSp>
        <p:nvGrpSpPr>
          <p:cNvPr id="35" name="组合 34"/>
          <p:cNvGrpSpPr/>
          <p:nvPr/>
        </p:nvGrpSpPr>
        <p:grpSpPr>
          <a:xfrm>
            <a:off x="7190955" y="5022445"/>
            <a:ext cx="1316130" cy="1247029"/>
            <a:chOff x="2212229" y="1461416"/>
            <a:chExt cx="1316130" cy="1247029"/>
          </a:xfrm>
        </p:grpSpPr>
        <p:sp>
          <p:nvSpPr>
            <p:cNvPr id="36" name="Freeform 5"/>
            <p:cNvSpPr/>
            <p:nvPr/>
          </p:nvSpPr>
          <p:spPr bwMode="auto">
            <a:xfrm rot="9502714">
              <a:off x="2212229" y="1475109"/>
              <a:ext cx="1286600" cy="123333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F89E29">
                <a:alpha val="50000"/>
              </a:srgbClr>
            </a:solidFill>
            <a:ln>
              <a:noFill/>
            </a:ln>
          </p:spPr>
          <p:txBody>
            <a:bodyPr vert="horz" wrap="square" lIns="121920" tIns="60960" rIns="121920" bIns="60960" numCol="1" anchor="t" anchorCtr="0" compatLnSpc="1"/>
            <a:lstStyle/>
            <a:p>
              <a:endParaRPr lang="zh-CN" altLang="en-US"/>
            </a:p>
          </p:txBody>
        </p:sp>
        <p:sp>
          <p:nvSpPr>
            <p:cNvPr id="37" name="Freeform 5"/>
            <p:cNvSpPr/>
            <p:nvPr/>
          </p:nvSpPr>
          <p:spPr bwMode="auto">
            <a:xfrm rot="13081342">
              <a:off x="2241759" y="1461416"/>
              <a:ext cx="1286600" cy="123333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F89E29">
                <a:alpha val="50000"/>
              </a:srgbClr>
            </a:solidFill>
            <a:ln>
              <a:noFill/>
            </a:ln>
          </p:spPr>
          <p:txBody>
            <a:bodyPr vert="horz" wrap="square" lIns="121920" tIns="60960" rIns="121920" bIns="60960" numCol="1" anchor="t" anchorCtr="0" compatLnSpc="1"/>
            <a:lstStyle/>
            <a:p>
              <a:endParaRPr lang="zh-CN" altLang="en-US" dirty="0"/>
            </a:p>
          </p:txBody>
        </p:sp>
      </p:grpSp>
      <p:sp>
        <p:nvSpPr>
          <p:cNvPr id="10" name="文本框 9"/>
          <p:cNvSpPr txBox="1"/>
          <p:nvPr/>
        </p:nvSpPr>
        <p:spPr>
          <a:xfrm>
            <a:off x="7448955" y="5145666"/>
            <a:ext cx="770551" cy="1015663"/>
          </a:xfrm>
          <a:prstGeom prst="rect">
            <a:avLst/>
          </a:prstGeom>
          <a:noFill/>
        </p:spPr>
        <p:txBody>
          <a:bodyPr wrap="square" rtlCol="0">
            <a:spAutoFit/>
          </a:bodyPr>
          <a:lstStyle/>
          <a:p>
            <a:r>
              <a:rPr lang="zh-CN" altLang="en-US" sz="6000" dirty="0"/>
              <a:t>减</a:t>
            </a:r>
          </a:p>
        </p:txBody>
      </p:sp>
      <p:sp>
        <p:nvSpPr>
          <p:cNvPr id="11" name="文本框 10"/>
          <p:cNvSpPr txBox="1"/>
          <p:nvPr/>
        </p:nvSpPr>
        <p:spPr>
          <a:xfrm>
            <a:off x="6629401" y="6344416"/>
            <a:ext cx="3012688" cy="523220"/>
          </a:xfrm>
          <a:prstGeom prst="rect">
            <a:avLst/>
          </a:prstGeom>
          <a:noFill/>
        </p:spPr>
        <p:txBody>
          <a:bodyPr wrap="square" rtlCol="0">
            <a:spAutoFit/>
          </a:bodyPr>
          <a:lstStyle/>
          <a:p>
            <a:r>
              <a:rPr lang="zh-CN" altLang="zh-CN" sz="2800" b="1" dirty="0">
                <a:latin typeface="宋体" panose="02010600030101010101" pitchFamily="2" charset="-122"/>
              </a:rPr>
              <a:t>减收或免收学费</a:t>
            </a:r>
            <a:endParaRPr lang="zh-CN" altLang="en-US" sz="2800" b="1" dirty="0">
              <a:latin typeface="宋体" panose="02010600030101010101" pitchFamily="2" charset="-122"/>
            </a:endParaRPr>
          </a:p>
        </p:txBody>
      </p:sp>
      <p:sp>
        <p:nvSpPr>
          <p:cNvPr id="5" name="文本框 4"/>
          <p:cNvSpPr txBox="1"/>
          <p:nvPr/>
        </p:nvSpPr>
        <p:spPr>
          <a:xfrm>
            <a:off x="3104515" y="4048760"/>
            <a:ext cx="789305" cy="1014730"/>
          </a:xfrm>
          <a:prstGeom prst="rect">
            <a:avLst/>
          </a:prstGeom>
          <a:noFill/>
        </p:spPr>
        <p:txBody>
          <a:bodyPr wrap="square" rtlCol="0">
            <a:spAutoFit/>
          </a:bodyPr>
          <a:lstStyle/>
          <a:p>
            <a:r>
              <a:rPr lang="zh-CN" altLang="en-US" sz="6000" dirty="0"/>
              <a:t>贷</a:t>
            </a:r>
          </a:p>
        </p:txBody>
      </p:sp>
      <p:sp>
        <p:nvSpPr>
          <p:cNvPr id="7" name="文本框 6"/>
          <p:cNvSpPr txBox="1"/>
          <p:nvPr/>
        </p:nvSpPr>
        <p:spPr>
          <a:xfrm>
            <a:off x="5505450" y="2456815"/>
            <a:ext cx="1181100" cy="1014730"/>
          </a:xfrm>
          <a:prstGeom prst="rect">
            <a:avLst/>
          </a:prstGeom>
          <a:noFill/>
        </p:spPr>
        <p:txBody>
          <a:bodyPr wrap="square" rtlCol="0">
            <a:spAutoFit/>
          </a:bodyPr>
          <a:lstStyle/>
          <a:p>
            <a:r>
              <a:rPr lang="zh-CN" altLang="en-US" sz="6000"/>
              <a:t>助</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75"/>
                                        </p:tgtEl>
                                        <p:attrNameLst>
                                          <p:attrName>style.visibility</p:attrName>
                                        </p:attrNameLst>
                                      </p:cBhvr>
                                      <p:to>
                                        <p:strVal val="visible"/>
                                      </p:to>
                                    </p:set>
                                    <p:animEffect transition="in" filter="fade">
                                      <p:cBhvr>
                                        <p:cTn id="15" dur="500"/>
                                        <p:tgtEl>
                                          <p:spTgt spid="75"/>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83"/>
                                        </p:tgtEl>
                                        <p:attrNameLst>
                                          <p:attrName>style.visibility</p:attrName>
                                        </p:attrNameLst>
                                      </p:cBhvr>
                                      <p:to>
                                        <p:strVal val="visible"/>
                                      </p:to>
                                    </p:set>
                                    <p:animEffect transition="in" filter="wipe(left)">
                                      <p:cBhvr>
                                        <p:cTn id="19" dur="500"/>
                                        <p:tgtEl>
                                          <p:spTgt spid="83"/>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78"/>
                                        </p:tgtEl>
                                        <p:attrNameLst>
                                          <p:attrName>style.visibility</p:attrName>
                                        </p:attrNameLst>
                                      </p:cBhvr>
                                      <p:to>
                                        <p:strVal val="visible"/>
                                      </p:to>
                                    </p:set>
                                    <p:animEffect transition="in" filter="fade">
                                      <p:cBhvr>
                                        <p:cTn id="23" dur="500"/>
                                        <p:tgtEl>
                                          <p:spTgt spid="78"/>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84"/>
                                        </p:tgtEl>
                                        <p:attrNameLst>
                                          <p:attrName>style.visibility</p:attrName>
                                        </p:attrNameLst>
                                      </p:cBhvr>
                                      <p:to>
                                        <p:strVal val="visible"/>
                                      </p:to>
                                    </p:set>
                                    <p:animEffect transition="in" filter="wipe(left)">
                                      <p:cBhvr>
                                        <p:cTn id="27" dur="500"/>
                                        <p:tgtEl>
                                          <p:spTgt spid="84"/>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72"/>
                                        </p:tgtEl>
                                        <p:attrNameLst>
                                          <p:attrName>style.visibility</p:attrName>
                                        </p:attrNameLst>
                                      </p:cBhvr>
                                      <p:to>
                                        <p:strVal val="visible"/>
                                      </p:to>
                                    </p:set>
                                    <p:animEffect transition="in" filter="fade">
                                      <p:cBhvr>
                                        <p:cTn id="31" dur="500"/>
                                        <p:tgtEl>
                                          <p:spTgt spid="72"/>
                                        </p:tgtEl>
                                      </p:cBhvr>
                                    </p:animEffect>
                                  </p:childTnLst>
                                </p:cTn>
                              </p:par>
                              <p:par>
                                <p:cTn id="32" presetID="10" presetClass="entr" presetSubtype="0" fill="hold" nodeType="withEffect">
                                  <p:stCondLst>
                                    <p:cond delay="0"/>
                                  </p:stCondLst>
                                  <p:childTnLst>
                                    <p:set>
                                      <p:cBhvr>
                                        <p:cTn id="33" dur="1" fill="hold">
                                          <p:stCondLst>
                                            <p:cond delay="0"/>
                                          </p:stCondLst>
                                        </p:cTn>
                                        <p:tgtEl>
                                          <p:spTgt spid="35"/>
                                        </p:tgtEl>
                                        <p:attrNameLst>
                                          <p:attrName>style.visibility</p:attrName>
                                        </p:attrNameLst>
                                      </p:cBhvr>
                                      <p:to>
                                        <p:strVal val="visible"/>
                                      </p:to>
                                    </p:set>
                                    <p:animEffect transition="in" filter="fade">
                                      <p:cBhvr>
                                        <p:cTn id="34"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1268882" y="1451022"/>
            <a:ext cx="9136014" cy="4829810"/>
          </a:xfrm>
          <a:prstGeom prst="rect">
            <a:avLst/>
          </a:prstGeom>
        </p:spPr>
        <p:txBody>
          <a:bodyPr wrap="square">
            <a:spAutoFit/>
          </a:bodyPr>
          <a:lstStyle/>
          <a:p>
            <a:pPr fontAlgn="auto">
              <a:lnSpc>
                <a:spcPct val="220000"/>
              </a:lnSpc>
              <a:spcBef>
                <a:spcPts val="0"/>
              </a:spcBef>
              <a:spcAft>
                <a:spcPts val="0"/>
              </a:spcAft>
              <a:defRPr/>
            </a:pPr>
            <a:r>
              <a:rPr lang="zh-CN" altLang="zh-CN" sz="2800" b="1" dirty="0">
                <a:latin typeface="宋体" panose="02010600030101010101" pitchFamily="2" charset="-122"/>
              </a:rPr>
              <a:t>热爱祖国，热爱教育事业，拥护中国共产党的领导，遵守国家法律和校纪校规；</a:t>
            </a:r>
            <a:endParaRPr lang="zh-CN" altLang="zh-CN" sz="2800" b="1" dirty="0">
              <a:solidFill>
                <a:schemeClr val="tx1">
                  <a:lumMod val="50000"/>
                  <a:lumOff val="50000"/>
                </a:schemeClr>
              </a:solidFill>
              <a:latin typeface="宋体" panose="02010600030101010101" pitchFamily="2" charset="-122"/>
            </a:endParaRPr>
          </a:p>
          <a:p>
            <a:pPr fontAlgn="auto">
              <a:lnSpc>
                <a:spcPct val="220000"/>
              </a:lnSpc>
              <a:spcBef>
                <a:spcPts val="0"/>
              </a:spcBef>
              <a:spcAft>
                <a:spcPts val="0"/>
              </a:spcAft>
              <a:defRPr/>
            </a:pPr>
            <a:r>
              <a:rPr lang="zh-CN" altLang="zh-CN" sz="2800" b="1" dirty="0">
                <a:latin typeface="宋体" panose="02010600030101010101" pitchFamily="2" charset="-122"/>
              </a:rPr>
              <a:t>良好的道德品质和行为习惯，诚实守信，为人正直，作风严谨；</a:t>
            </a:r>
          </a:p>
          <a:p>
            <a:pPr fontAlgn="auto">
              <a:lnSpc>
                <a:spcPct val="220000"/>
              </a:lnSpc>
              <a:spcBef>
                <a:spcPts val="0"/>
              </a:spcBef>
              <a:spcAft>
                <a:spcPts val="0"/>
              </a:spcAft>
              <a:defRPr/>
            </a:pPr>
            <a:r>
              <a:rPr lang="zh-CN" altLang="en-US" sz="2800" b="1" dirty="0">
                <a:latin typeface="宋体" panose="02010600030101010101" pitchFamily="2" charset="-122"/>
              </a:rPr>
              <a:t>学习刻苦 </a:t>
            </a:r>
            <a:r>
              <a:rPr lang="zh-CN" altLang="zh-CN" sz="2800" b="1" dirty="0">
                <a:latin typeface="宋体" panose="02010600030101010101" pitchFamily="2" charset="-122"/>
              </a:rPr>
              <a:t>热爱劳动</a:t>
            </a:r>
            <a:r>
              <a:rPr lang="en-US" altLang="zh-CN" sz="2800" b="1" dirty="0">
                <a:latin typeface="宋体" panose="02010600030101010101" pitchFamily="2" charset="-122"/>
              </a:rPr>
              <a:t> </a:t>
            </a:r>
            <a:r>
              <a:rPr lang="zh-CN" altLang="zh-CN" sz="2800" b="1" dirty="0">
                <a:latin typeface="宋体" panose="02010600030101010101" pitchFamily="2" charset="-122"/>
              </a:rPr>
              <a:t>勤俭节约</a:t>
            </a:r>
            <a:r>
              <a:rPr lang="en-US" altLang="zh-CN" sz="2800" b="1" dirty="0">
                <a:latin typeface="宋体" panose="02010600030101010101" pitchFamily="2" charset="-122"/>
              </a:rPr>
              <a:t> </a:t>
            </a:r>
            <a:r>
              <a:rPr lang="zh-CN" altLang="zh-CN" sz="2800" b="1" dirty="0">
                <a:latin typeface="宋体" panose="02010600030101010101" pitchFamily="2" charset="-122"/>
              </a:rPr>
              <a:t>身心健康</a:t>
            </a:r>
            <a:endParaRPr lang="zh-CN" altLang="zh-CN" sz="2800" b="1" dirty="0">
              <a:solidFill>
                <a:schemeClr val="tx1">
                  <a:lumMod val="50000"/>
                  <a:lumOff val="50000"/>
                </a:schemeClr>
              </a:solidFill>
              <a:latin typeface="宋体" panose="02010600030101010101" pitchFamily="2" charset="-122"/>
            </a:endParaRPr>
          </a:p>
        </p:txBody>
      </p:sp>
      <p:sp>
        <p:nvSpPr>
          <p:cNvPr id="2" name="TextBox 1"/>
          <p:cNvSpPr txBox="1"/>
          <p:nvPr/>
        </p:nvSpPr>
        <p:spPr>
          <a:xfrm>
            <a:off x="3463207" y="278650"/>
            <a:ext cx="5265585" cy="830997"/>
          </a:xfrm>
          <a:prstGeom prst="rect">
            <a:avLst/>
          </a:prstGeom>
          <a:noFill/>
        </p:spPr>
        <p:txBody>
          <a:bodyPr wrap="square" rtlCol="0">
            <a:spAutoFit/>
          </a:bodyPr>
          <a:lstStyle/>
          <a:p>
            <a:r>
              <a:rPr lang="zh-CN" altLang="en-US" sz="4800" b="1" dirty="0">
                <a:latin typeface="宋体" panose="02010600030101010101" pitchFamily="2" charset="-122"/>
                <a:cs typeface="Arial" panose="020B0604020202020204" pitchFamily="34" charset="0"/>
              </a:rPr>
              <a:t>资助申请共同要求</a:t>
            </a:r>
          </a:p>
        </p:txBody>
      </p:sp>
      <p:sp>
        <p:nvSpPr>
          <p:cNvPr id="4" name="灯片编号占位符 3"/>
          <p:cNvSpPr>
            <a:spLocks noGrp="1"/>
          </p:cNvSpPr>
          <p:nvPr>
            <p:ph type="sldNum" sz="quarter" idx="12"/>
          </p:nvPr>
        </p:nvSpPr>
        <p:spPr/>
        <p:txBody>
          <a:bodyPr/>
          <a:lstStyle/>
          <a:p>
            <a:pPr>
              <a:defRPr/>
            </a:pPr>
            <a:fld id="{34E96E4C-A786-42C8-98B7-EB52B4851D53}" type="slidenum">
              <a:rPr lang="zh-CN" altLang="en-US" smtClean="0"/>
              <a:t>5</a:t>
            </a:fld>
            <a:endParaRPr lang="zh-CN" altLang="en-US"/>
          </a:p>
        </p:txBody>
      </p:sp>
      <p:sp>
        <p:nvSpPr>
          <p:cNvPr id="12" name="Freeform 5"/>
          <p:cNvSpPr/>
          <p:nvPr/>
        </p:nvSpPr>
        <p:spPr bwMode="auto">
          <a:xfrm rot="9502714">
            <a:off x="366878" y="1799449"/>
            <a:ext cx="600763" cy="575892"/>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F89E29"/>
          </a:solidFill>
          <a:ln>
            <a:noFill/>
          </a:ln>
        </p:spPr>
        <p:txBody>
          <a:bodyPr vert="horz" wrap="square" lIns="121920" tIns="60960" rIns="121920" bIns="60960" numCol="1" anchor="t" anchorCtr="0" compatLnSpc="1"/>
          <a:lstStyle/>
          <a:p>
            <a:endParaRPr lang="zh-CN" altLang="en-US"/>
          </a:p>
        </p:txBody>
      </p:sp>
      <p:sp>
        <p:nvSpPr>
          <p:cNvPr id="13" name="Freeform 5"/>
          <p:cNvSpPr/>
          <p:nvPr/>
        </p:nvSpPr>
        <p:spPr bwMode="auto">
          <a:xfrm rot="17952227">
            <a:off x="379382" y="3715252"/>
            <a:ext cx="600763" cy="575892"/>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5EABE6"/>
          </a:solidFill>
          <a:ln>
            <a:noFill/>
          </a:ln>
        </p:spPr>
        <p:txBody>
          <a:bodyPr vert="horz" wrap="square" lIns="121920" tIns="60960" rIns="121920" bIns="60960" numCol="1" anchor="t" anchorCtr="0" compatLnSpc="1"/>
          <a:lstStyle/>
          <a:p>
            <a:endParaRPr lang="zh-CN" altLang="en-US"/>
          </a:p>
        </p:txBody>
      </p:sp>
      <p:sp>
        <p:nvSpPr>
          <p:cNvPr id="14" name="Freeform 5"/>
          <p:cNvSpPr/>
          <p:nvPr/>
        </p:nvSpPr>
        <p:spPr bwMode="auto">
          <a:xfrm rot="3526558">
            <a:off x="406911" y="5586749"/>
            <a:ext cx="600763" cy="575892"/>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90C250"/>
          </a:solidFill>
          <a:ln>
            <a:noFill/>
          </a:ln>
        </p:spPr>
        <p:txBody>
          <a:bodyPr vert="horz" wrap="square" lIns="121920" tIns="60960" rIns="121920" bIns="60960" numCol="1" anchor="t" anchorCtr="0" compatLnSpc="1"/>
          <a:lstStyle/>
          <a:p>
            <a:endParaRPr lang="zh-CN" altLang="en-US" dirty="0"/>
          </a:p>
        </p:txBody>
      </p:sp>
      <p:sp>
        <p:nvSpPr>
          <p:cNvPr id="5" name="文本框 4"/>
          <p:cNvSpPr txBox="1"/>
          <p:nvPr/>
        </p:nvSpPr>
        <p:spPr>
          <a:xfrm>
            <a:off x="380364" y="1802696"/>
            <a:ext cx="573793" cy="502766"/>
          </a:xfrm>
          <a:prstGeom prst="rect">
            <a:avLst/>
          </a:prstGeom>
          <a:noFill/>
        </p:spPr>
        <p:txBody>
          <a:bodyPr wrap="square" rtlCol="0">
            <a:spAutoFit/>
          </a:bodyPr>
          <a:lstStyle/>
          <a:p>
            <a:pPr algn="ctr"/>
            <a:r>
              <a:rPr lang="en-US" altLang="zh-CN" sz="2665" i="1" dirty="0">
                <a:solidFill>
                  <a:schemeClr val="bg1"/>
                </a:solidFill>
                <a:latin typeface="华文细黑" panose="02010600040101010101" pitchFamily="2" charset="-122"/>
                <a:ea typeface="华文细黑" panose="02010600040101010101" pitchFamily="2" charset="-122"/>
              </a:rPr>
              <a:t>1</a:t>
            </a:r>
            <a:endParaRPr lang="zh-CN" altLang="en-US" sz="2665" i="1" dirty="0">
              <a:solidFill>
                <a:schemeClr val="bg1"/>
              </a:solidFill>
              <a:latin typeface="华文细黑" panose="02010600040101010101" pitchFamily="2" charset="-122"/>
              <a:ea typeface="华文细黑" panose="02010600040101010101" pitchFamily="2" charset="-122"/>
            </a:endParaRPr>
          </a:p>
        </p:txBody>
      </p:sp>
      <p:sp>
        <p:nvSpPr>
          <p:cNvPr id="16" name="文本框 15"/>
          <p:cNvSpPr txBox="1"/>
          <p:nvPr/>
        </p:nvSpPr>
        <p:spPr>
          <a:xfrm>
            <a:off x="388977" y="3722927"/>
            <a:ext cx="540061" cy="502766"/>
          </a:xfrm>
          <a:prstGeom prst="rect">
            <a:avLst/>
          </a:prstGeom>
          <a:noFill/>
        </p:spPr>
        <p:txBody>
          <a:bodyPr wrap="square" rtlCol="0">
            <a:spAutoFit/>
          </a:bodyPr>
          <a:lstStyle/>
          <a:p>
            <a:pPr algn="ctr"/>
            <a:r>
              <a:rPr lang="en-US" altLang="zh-CN" sz="2665" i="1" dirty="0">
                <a:solidFill>
                  <a:schemeClr val="bg1"/>
                </a:solidFill>
                <a:latin typeface="华文细黑" panose="02010600040101010101" pitchFamily="2" charset="-122"/>
                <a:ea typeface="华文细黑" panose="02010600040101010101" pitchFamily="2" charset="-122"/>
              </a:rPr>
              <a:t>2</a:t>
            </a:r>
            <a:endParaRPr lang="zh-CN" altLang="en-US" sz="2665" i="1" dirty="0">
              <a:solidFill>
                <a:schemeClr val="bg1"/>
              </a:solidFill>
              <a:latin typeface="华文细黑" panose="02010600040101010101" pitchFamily="2" charset="-122"/>
              <a:ea typeface="华文细黑" panose="02010600040101010101" pitchFamily="2" charset="-122"/>
            </a:endParaRPr>
          </a:p>
        </p:txBody>
      </p:sp>
      <p:sp>
        <p:nvSpPr>
          <p:cNvPr id="17" name="文本框 16"/>
          <p:cNvSpPr txBox="1"/>
          <p:nvPr/>
        </p:nvSpPr>
        <p:spPr>
          <a:xfrm rot="472428">
            <a:off x="400411" y="5573688"/>
            <a:ext cx="517190" cy="502766"/>
          </a:xfrm>
          <a:prstGeom prst="rect">
            <a:avLst/>
          </a:prstGeom>
          <a:noFill/>
        </p:spPr>
        <p:txBody>
          <a:bodyPr wrap="square" rtlCol="0">
            <a:spAutoFit/>
          </a:bodyPr>
          <a:lstStyle/>
          <a:p>
            <a:pPr algn="ctr"/>
            <a:r>
              <a:rPr lang="en-US" altLang="zh-CN" sz="2665" i="1" dirty="0">
                <a:solidFill>
                  <a:schemeClr val="bg1"/>
                </a:solidFill>
                <a:latin typeface="华文细黑" panose="02010600040101010101" pitchFamily="2" charset="-122"/>
                <a:ea typeface="华文细黑" panose="02010600040101010101" pitchFamily="2" charset="-122"/>
              </a:rPr>
              <a:t>3</a:t>
            </a:r>
            <a:endParaRPr lang="zh-CN" altLang="en-US" sz="2665" i="1" dirty="0">
              <a:solidFill>
                <a:schemeClr val="bg1"/>
              </a:solidFill>
              <a:latin typeface="华文细黑" panose="02010600040101010101" pitchFamily="2" charset="-122"/>
              <a:ea typeface="华文细黑" panose="02010600040101010101" pitchFamily="2" charset="-122"/>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1000"/>
                                        <p:tgtEl>
                                          <p:spTgt spid="30"/>
                                        </p:tgtEl>
                                      </p:cBhvr>
                                    </p:animEffect>
                                    <p:anim calcmode="lin" valueType="num">
                                      <p:cBhvr>
                                        <p:cTn id="8" dur="1000" fill="hold"/>
                                        <p:tgtEl>
                                          <p:spTgt spid="30"/>
                                        </p:tgtEl>
                                        <p:attrNameLst>
                                          <p:attrName>ppt_x</p:attrName>
                                        </p:attrNameLst>
                                      </p:cBhvr>
                                      <p:tavLst>
                                        <p:tav tm="0">
                                          <p:val>
                                            <p:strVal val="#ppt_x"/>
                                          </p:val>
                                        </p:tav>
                                        <p:tav tm="100000">
                                          <p:val>
                                            <p:strVal val="#ppt_x"/>
                                          </p:val>
                                        </p:tav>
                                      </p:tavLst>
                                    </p:anim>
                                    <p:anim calcmode="lin" valueType="num">
                                      <p:cBhvr>
                                        <p:cTn id="9" dur="1000" fill="hold"/>
                                        <p:tgtEl>
                                          <p:spTgt spid="3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1000"/>
                                        <p:tgtEl>
                                          <p:spTgt spid="13"/>
                                        </p:tgtEl>
                                      </p:cBhvr>
                                    </p:animEffect>
                                    <p:anim calcmode="lin" valueType="num">
                                      <p:cBhvr>
                                        <p:cTn id="18" dur="1000" fill="hold"/>
                                        <p:tgtEl>
                                          <p:spTgt spid="13"/>
                                        </p:tgtEl>
                                        <p:attrNameLst>
                                          <p:attrName>ppt_x</p:attrName>
                                        </p:attrNameLst>
                                      </p:cBhvr>
                                      <p:tavLst>
                                        <p:tav tm="0">
                                          <p:val>
                                            <p:strVal val="#ppt_x"/>
                                          </p:val>
                                        </p:tav>
                                        <p:tav tm="100000">
                                          <p:val>
                                            <p:strVal val="#ppt_x"/>
                                          </p:val>
                                        </p:tav>
                                      </p:tavLst>
                                    </p:anim>
                                    <p:anim calcmode="lin" valueType="num">
                                      <p:cBhvr>
                                        <p:cTn id="19" dur="1000" fill="hold"/>
                                        <p:tgtEl>
                                          <p:spTgt spid="13"/>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1000"/>
                                        <p:tgtEl>
                                          <p:spTgt spid="14"/>
                                        </p:tgtEl>
                                      </p:cBhvr>
                                    </p:animEffect>
                                    <p:anim calcmode="lin" valueType="num">
                                      <p:cBhvr>
                                        <p:cTn id="23" dur="1000" fill="hold"/>
                                        <p:tgtEl>
                                          <p:spTgt spid="14"/>
                                        </p:tgtEl>
                                        <p:attrNameLst>
                                          <p:attrName>ppt_x</p:attrName>
                                        </p:attrNameLst>
                                      </p:cBhvr>
                                      <p:tavLst>
                                        <p:tav tm="0">
                                          <p:val>
                                            <p:strVal val="#ppt_x"/>
                                          </p:val>
                                        </p:tav>
                                        <p:tav tm="100000">
                                          <p:val>
                                            <p:strVal val="#ppt_x"/>
                                          </p:val>
                                        </p:tav>
                                      </p:tavLst>
                                    </p:anim>
                                    <p:anim calcmode="lin" valueType="num">
                                      <p:cBhvr>
                                        <p:cTn id="24" dur="1000" fill="hold"/>
                                        <p:tgtEl>
                                          <p:spTgt spid="14"/>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1000"/>
                                        <p:tgtEl>
                                          <p:spTgt spid="5"/>
                                        </p:tgtEl>
                                      </p:cBhvr>
                                    </p:animEffect>
                                    <p:anim calcmode="lin" valueType="num">
                                      <p:cBhvr>
                                        <p:cTn id="28" dur="1000" fill="hold"/>
                                        <p:tgtEl>
                                          <p:spTgt spid="5"/>
                                        </p:tgtEl>
                                        <p:attrNameLst>
                                          <p:attrName>ppt_x</p:attrName>
                                        </p:attrNameLst>
                                      </p:cBhvr>
                                      <p:tavLst>
                                        <p:tav tm="0">
                                          <p:val>
                                            <p:strVal val="#ppt_x"/>
                                          </p:val>
                                        </p:tav>
                                        <p:tav tm="100000">
                                          <p:val>
                                            <p:strVal val="#ppt_x"/>
                                          </p:val>
                                        </p:tav>
                                      </p:tavLst>
                                    </p:anim>
                                    <p:anim calcmode="lin" valueType="num">
                                      <p:cBhvr>
                                        <p:cTn id="29" dur="1000" fill="hold"/>
                                        <p:tgtEl>
                                          <p:spTgt spid="5"/>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1000"/>
                                        <p:tgtEl>
                                          <p:spTgt spid="16"/>
                                        </p:tgtEl>
                                      </p:cBhvr>
                                    </p:animEffect>
                                    <p:anim calcmode="lin" valueType="num">
                                      <p:cBhvr>
                                        <p:cTn id="33" dur="1000" fill="hold"/>
                                        <p:tgtEl>
                                          <p:spTgt spid="16"/>
                                        </p:tgtEl>
                                        <p:attrNameLst>
                                          <p:attrName>ppt_x</p:attrName>
                                        </p:attrNameLst>
                                      </p:cBhvr>
                                      <p:tavLst>
                                        <p:tav tm="0">
                                          <p:val>
                                            <p:strVal val="#ppt_x"/>
                                          </p:val>
                                        </p:tav>
                                        <p:tav tm="100000">
                                          <p:val>
                                            <p:strVal val="#ppt_x"/>
                                          </p:val>
                                        </p:tav>
                                      </p:tavLst>
                                    </p:anim>
                                    <p:anim calcmode="lin" valueType="num">
                                      <p:cBhvr>
                                        <p:cTn id="34" dur="1000" fill="hold"/>
                                        <p:tgtEl>
                                          <p:spTgt spid="16"/>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1000"/>
                                        <p:tgtEl>
                                          <p:spTgt spid="17"/>
                                        </p:tgtEl>
                                      </p:cBhvr>
                                    </p:animEffect>
                                    <p:anim calcmode="lin" valueType="num">
                                      <p:cBhvr>
                                        <p:cTn id="38" dur="1000" fill="hold"/>
                                        <p:tgtEl>
                                          <p:spTgt spid="17"/>
                                        </p:tgtEl>
                                        <p:attrNameLst>
                                          <p:attrName>ppt_x</p:attrName>
                                        </p:attrNameLst>
                                      </p:cBhvr>
                                      <p:tavLst>
                                        <p:tav tm="0">
                                          <p:val>
                                            <p:strVal val="#ppt_x"/>
                                          </p:val>
                                        </p:tav>
                                        <p:tav tm="100000">
                                          <p:val>
                                            <p:strVal val="#ppt_x"/>
                                          </p:val>
                                        </p:tav>
                                      </p:tavLst>
                                    </p:anim>
                                    <p:anim calcmode="lin" valueType="num">
                                      <p:cBhvr>
                                        <p:cTn id="3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12" grpId="0" animBg="1"/>
      <p:bldP spid="13" grpId="0" bldLvl="0" animBg="1"/>
      <p:bldP spid="14" grpId="0" bldLvl="0" animBg="1"/>
      <p:bldP spid="5" grpId="0"/>
      <p:bldP spid="16" grpId="0"/>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7300731" y="2044005"/>
            <a:ext cx="4020445" cy="2786981"/>
          </a:xfrm>
          <a:prstGeom prst="rect">
            <a:avLst/>
          </a:prstGeom>
        </p:spPr>
        <p:txBody>
          <a:bodyPr wrap="square">
            <a:spAutoFit/>
          </a:bodyPr>
          <a:lstStyle/>
          <a:p>
            <a:pPr>
              <a:lnSpc>
                <a:spcPct val="220000"/>
              </a:lnSpc>
              <a:defRPr/>
            </a:pPr>
            <a:r>
              <a:rPr lang="zh-CN" altLang="en-US" sz="2800" b="1" dirty="0"/>
              <a:t>个人申请</a:t>
            </a:r>
            <a:endParaRPr lang="en-US" altLang="zh-CN" sz="2800" b="1" dirty="0"/>
          </a:p>
          <a:p>
            <a:pPr>
              <a:lnSpc>
                <a:spcPct val="220000"/>
              </a:lnSpc>
              <a:defRPr/>
            </a:pPr>
            <a:r>
              <a:rPr lang="zh-CN" altLang="en-US" sz="2800" b="1" dirty="0"/>
              <a:t>学院审核</a:t>
            </a:r>
            <a:endParaRPr lang="en-US" altLang="zh-CN" sz="2800" b="1" dirty="0"/>
          </a:p>
          <a:p>
            <a:pPr>
              <a:lnSpc>
                <a:spcPct val="220000"/>
              </a:lnSpc>
              <a:defRPr/>
            </a:pPr>
            <a:r>
              <a:rPr lang="zh-CN" altLang="en-US" sz="2800" b="1" dirty="0"/>
              <a:t>学校审核</a:t>
            </a:r>
            <a:endParaRPr lang="en-US" altLang="zh-CN" sz="2800" b="1" dirty="0"/>
          </a:p>
        </p:txBody>
      </p:sp>
      <p:sp>
        <p:nvSpPr>
          <p:cNvPr id="2" name="TextBox 1"/>
          <p:cNvSpPr txBox="1"/>
          <p:nvPr/>
        </p:nvSpPr>
        <p:spPr>
          <a:xfrm>
            <a:off x="3620725" y="573411"/>
            <a:ext cx="4440493" cy="830997"/>
          </a:xfrm>
          <a:prstGeom prst="rect">
            <a:avLst/>
          </a:prstGeom>
          <a:noFill/>
        </p:spPr>
        <p:txBody>
          <a:bodyPr wrap="square" rtlCol="0">
            <a:spAutoFit/>
          </a:bodyPr>
          <a:lstStyle/>
          <a:p>
            <a:pPr algn="ctr"/>
            <a:r>
              <a:rPr lang="zh-CN" altLang="en-US" sz="4800" b="1" dirty="0">
                <a:latin typeface="宋体" panose="02010600030101010101" pitchFamily="2" charset="-122"/>
                <a:cs typeface="Arial" panose="020B0604020202020204" pitchFamily="34" charset="0"/>
              </a:rPr>
              <a:t>申请一般流程</a:t>
            </a:r>
          </a:p>
        </p:txBody>
      </p:sp>
      <p:sp>
        <p:nvSpPr>
          <p:cNvPr id="4" name="灯片编号占位符 3"/>
          <p:cNvSpPr>
            <a:spLocks noGrp="1"/>
          </p:cNvSpPr>
          <p:nvPr>
            <p:ph type="sldNum" sz="quarter" idx="12"/>
          </p:nvPr>
        </p:nvSpPr>
        <p:spPr/>
        <p:txBody>
          <a:bodyPr/>
          <a:lstStyle/>
          <a:p>
            <a:pPr>
              <a:defRPr/>
            </a:pPr>
            <a:fld id="{34E96E4C-A786-42C8-98B7-EB52B4851D53}" type="slidenum">
              <a:rPr lang="zh-CN" altLang="en-US" smtClean="0"/>
              <a:t>6</a:t>
            </a:fld>
            <a:endParaRPr lang="zh-CN" altLang="en-US"/>
          </a:p>
        </p:txBody>
      </p:sp>
      <p:sp>
        <p:nvSpPr>
          <p:cNvPr id="12" name="Freeform 5"/>
          <p:cNvSpPr/>
          <p:nvPr/>
        </p:nvSpPr>
        <p:spPr bwMode="auto">
          <a:xfrm rot="9502714">
            <a:off x="6420993" y="2402646"/>
            <a:ext cx="600763" cy="575892"/>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F89E29"/>
          </a:solidFill>
          <a:ln>
            <a:noFill/>
          </a:ln>
        </p:spPr>
        <p:txBody>
          <a:bodyPr vert="horz" wrap="square" lIns="121920" tIns="60960" rIns="121920" bIns="60960" numCol="1" anchor="t" anchorCtr="0" compatLnSpc="1"/>
          <a:lstStyle/>
          <a:p>
            <a:endParaRPr lang="zh-CN" altLang="en-US"/>
          </a:p>
        </p:txBody>
      </p:sp>
      <p:sp>
        <p:nvSpPr>
          <p:cNvPr id="13" name="Freeform 5"/>
          <p:cNvSpPr/>
          <p:nvPr/>
        </p:nvSpPr>
        <p:spPr bwMode="auto">
          <a:xfrm rot="17952227">
            <a:off x="6433553" y="3338427"/>
            <a:ext cx="600763" cy="575892"/>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5EABE6"/>
          </a:solidFill>
          <a:ln>
            <a:noFill/>
          </a:ln>
        </p:spPr>
        <p:txBody>
          <a:bodyPr vert="horz" wrap="square" lIns="121920" tIns="60960" rIns="121920" bIns="60960" numCol="1" anchor="t" anchorCtr="0" compatLnSpc="1"/>
          <a:lstStyle/>
          <a:p>
            <a:endParaRPr lang="zh-CN" altLang="en-US"/>
          </a:p>
        </p:txBody>
      </p:sp>
      <p:sp>
        <p:nvSpPr>
          <p:cNvPr id="14" name="Freeform 5"/>
          <p:cNvSpPr/>
          <p:nvPr/>
        </p:nvSpPr>
        <p:spPr bwMode="auto">
          <a:xfrm rot="3526558">
            <a:off x="6437596" y="4295090"/>
            <a:ext cx="600763" cy="575892"/>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90C250"/>
          </a:solidFill>
          <a:ln>
            <a:noFill/>
          </a:ln>
        </p:spPr>
        <p:txBody>
          <a:bodyPr vert="horz" wrap="square" lIns="121920" tIns="60960" rIns="121920" bIns="60960" numCol="1" anchor="t" anchorCtr="0" compatLnSpc="1"/>
          <a:lstStyle/>
          <a:p>
            <a:endParaRPr lang="zh-CN" altLang="en-US" dirty="0"/>
          </a:p>
        </p:txBody>
      </p:sp>
      <p:sp>
        <p:nvSpPr>
          <p:cNvPr id="5" name="文本框 4"/>
          <p:cNvSpPr txBox="1"/>
          <p:nvPr/>
        </p:nvSpPr>
        <p:spPr>
          <a:xfrm>
            <a:off x="6421340" y="2423851"/>
            <a:ext cx="540061" cy="502766"/>
          </a:xfrm>
          <a:prstGeom prst="rect">
            <a:avLst/>
          </a:prstGeom>
          <a:noFill/>
        </p:spPr>
        <p:txBody>
          <a:bodyPr wrap="square" rtlCol="0">
            <a:spAutoFit/>
          </a:bodyPr>
          <a:lstStyle/>
          <a:p>
            <a:pPr algn="ctr"/>
            <a:r>
              <a:rPr lang="en-US" altLang="zh-CN" sz="2665" i="1" dirty="0">
                <a:solidFill>
                  <a:schemeClr val="bg1"/>
                </a:solidFill>
                <a:latin typeface="华文细黑" panose="02010600040101010101" pitchFamily="2" charset="-122"/>
                <a:ea typeface="华文细黑" panose="02010600040101010101" pitchFamily="2" charset="-122"/>
              </a:rPr>
              <a:t>1</a:t>
            </a:r>
            <a:endParaRPr lang="zh-CN" altLang="en-US" sz="2665" i="1" dirty="0">
              <a:solidFill>
                <a:schemeClr val="bg1"/>
              </a:solidFill>
              <a:latin typeface="华文细黑" panose="02010600040101010101" pitchFamily="2" charset="-122"/>
              <a:ea typeface="华文细黑" panose="02010600040101010101" pitchFamily="2" charset="-122"/>
            </a:endParaRPr>
          </a:p>
        </p:txBody>
      </p:sp>
      <p:sp>
        <p:nvSpPr>
          <p:cNvPr id="16" name="文本框 15"/>
          <p:cNvSpPr txBox="1"/>
          <p:nvPr/>
        </p:nvSpPr>
        <p:spPr>
          <a:xfrm>
            <a:off x="6421340" y="3359892"/>
            <a:ext cx="540061" cy="502766"/>
          </a:xfrm>
          <a:prstGeom prst="rect">
            <a:avLst/>
          </a:prstGeom>
          <a:noFill/>
        </p:spPr>
        <p:txBody>
          <a:bodyPr wrap="square" rtlCol="0">
            <a:spAutoFit/>
          </a:bodyPr>
          <a:lstStyle/>
          <a:p>
            <a:pPr algn="ctr"/>
            <a:r>
              <a:rPr lang="en-US" altLang="zh-CN" sz="2665" i="1" dirty="0">
                <a:solidFill>
                  <a:schemeClr val="bg1"/>
                </a:solidFill>
                <a:latin typeface="华文细黑" panose="02010600040101010101" pitchFamily="2" charset="-122"/>
                <a:ea typeface="华文细黑" panose="02010600040101010101" pitchFamily="2" charset="-122"/>
              </a:rPr>
              <a:t>2</a:t>
            </a:r>
            <a:endParaRPr lang="zh-CN" altLang="en-US" sz="2665" i="1" dirty="0">
              <a:solidFill>
                <a:schemeClr val="bg1"/>
              </a:solidFill>
              <a:latin typeface="华文细黑" panose="02010600040101010101" pitchFamily="2" charset="-122"/>
              <a:ea typeface="华文细黑" panose="02010600040101010101" pitchFamily="2" charset="-122"/>
            </a:endParaRPr>
          </a:p>
        </p:txBody>
      </p:sp>
      <p:sp>
        <p:nvSpPr>
          <p:cNvPr id="17" name="文本框 16"/>
          <p:cNvSpPr txBox="1"/>
          <p:nvPr/>
        </p:nvSpPr>
        <p:spPr>
          <a:xfrm>
            <a:off x="6450563" y="4316295"/>
            <a:ext cx="540061" cy="502766"/>
          </a:xfrm>
          <a:prstGeom prst="rect">
            <a:avLst/>
          </a:prstGeom>
          <a:noFill/>
        </p:spPr>
        <p:txBody>
          <a:bodyPr wrap="square" rtlCol="0">
            <a:spAutoFit/>
          </a:bodyPr>
          <a:lstStyle/>
          <a:p>
            <a:pPr algn="ctr"/>
            <a:r>
              <a:rPr lang="en-US" altLang="zh-CN" sz="2665" i="1" dirty="0">
                <a:solidFill>
                  <a:schemeClr val="bg1"/>
                </a:solidFill>
                <a:latin typeface="华文细黑" panose="02010600040101010101" pitchFamily="2" charset="-122"/>
                <a:ea typeface="华文细黑" panose="02010600040101010101" pitchFamily="2" charset="-122"/>
              </a:rPr>
              <a:t>3</a:t>
            </a:r>
            <a:endParaRPr lang="zh-CN" altLang="en-US" sz="2665" i="1" dirty="0">
              <a:solidFill>
                <a:schemeClr val="bg1"/>
              </a:solidFill>
              <a:latin typeface="华文细黑" panose="02010600040101010101" pitchFamily="2" charset="-122"/>
              <a:ea typeface="华文细黑" panose="02010600040101010101" pitchFamily="2" charset="-122"/>
            </a:endParaRPr>
          </a:p>
        </p:txBody>
      </p:sp>
      <p:cxnSp>
        <p:nvCxnSpPr>
          <p:cNvPr id="7" name="直接箭头连接符 6"/>
          <p:cNvCxnSpPr/>
          <p:nvPr/>
        </p:nvCxnSpPr>
        <p:spPr>
          <a:xfrm flipH="1" flipV="1">
            <a:off x="4735065" y="2662211"/>
            <a:ext cx="1440160" cy="1131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文本框 9"/>
          <p:cNvSpPr txBox="1"/>
          <p:nvPr/>
        </p:nvSpPr>
        <p:spPr>
          <a:xfrm>
            <a:off x="348017" y="2044005"/>
            <a:ext cx="4020445" cy="1384995"/>
          </a:xfrm>
          <a:prstGeom prst="rect">
            <a:avLst/>
          </a:prstGeom>
          <a:noFill/>
        </p:spPr>
        <p:txBody>
          <a:bodyPr wrap="square" rtlCol="0">
            <a:spAutoFit/>
          </a:bodyPr>
          <a:lstStyle/>
          <a:p>
            <a:pPr algn="ctr"/>
            <a:r>
              <a:rPr lang="zh-CN" altLang="zh-CN" sz="2800" b="1" dirty="0"/>
              <a:t>申请包括纸质档与电子档</a:t>
            </a:r>
            <a:endParaRPr lang="en-US" altLang="zh-CN" sz="2800" b="1" dirty="0"/>
          </a:p>
          <a:p>
            <a:pPr algn="ctr"/>
            <a:r>
              <a:rPr lang="zh-CN" altLang="zh-CN" sz="2800" b="1" dirty="0"/>
              <a:t>个别项目需要网上申请</a:t>
            </a:r>
            <a:endParaRPr lang="zh-CN" altLang="en-US" sz="2800" b="1" dirty="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1000"/>
                                        <p:tgtEl>
                                          <p:spTgt spid="30"/>
                                        </p:tgtEl>
                                      </p:cBhvr>
                                    </p:animEffect>
                                    <p:anim calcmode="lin" valueType="num">
                                      <p:cBhvr>
                                        <p:cTn id="8" dur="1000" fill="hold"/>
                                        <p:tgtEl>
                                          <p:spTgt spid="30"/>
                                        </p:tgtEl>
                                        <p:attrNameLst>
                                          <p:attrName>ppt_x</p:attrName>
                                        </p:attrNameLst>
                                      </p:cBhvr>
                                      <p:tavLst>
                                        <p:tav tm="0">
                                          <p:val>
                                            <p:strVal val="#ppt_x"/>
                                          </p:val>
                                        </p:tav>
                                        <p:tav tm="100000">
                                          <p:val>
                                            <p:strVal val="#ppt_x"/>
                                          </p:val>
                                        </p:tav>
                                      </p:tavLst>
                                    </p:anim>
                                    <p:anim calcmode="lin" valueType="num">
                                      <p:cBhvr>
                                        <p:cTn id="9" dur="1000" fill="hold"/>
                                        <p:tgtEl>
                                          <p:spTgt spid="3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1000"/>
                                        <p:tgtEl>
                                          <p:spTgt spid="13"/>
                                        </p:tgtEl>
                                      </p:cBhvr>
                                    </p:animEffect>
                                    <p:anim calcmode="lin" valueType="num">
                                      <p:cBhvr>
                                        <p:cTn id="18" dur="1000" fill="hold"/>
                                        <p:tgtEl>
                                          <p:spTgt spid="13"/>
                                        </p:tgtEl>
                                        <p:attrNameLst>
                                          <p:attrName>ppt_x</p:attrName>
                                        </p:attrNameLst>
                                      </p:cBhvr>
                                      <p:tavLst>
                                        <p:tav tm="0">
                                          <p:val>
                                            <p:strVal val="#ppt_x"/>
                                          </p:val>
                                        </p:tav>
                                        <p:tav tm="100000">
                                          <p:val>
                                            <p:strVal val="#ppt_x"/>
                                          </p:val>
                                        </p:tav>
                                      </p:tavLst>
                                    </p:anim>
                                    <p:anim calcmode="lin" valueType="num">
                                      <p:cBhvr>
                                        <p:cTn id="19" dur="1000" fill="hold"/>
                                        <p:tgtEl>
                                          <p:spTgt spid="13"/>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1000"/>
                                        <p:tgtEl>
                                          <p:spTgt spid="14"/>
                                        </p:tgtEl>
                                      </p:cBhvr>
                                    </p:animEffect>
                                    <p:anim calcmode="lin" valueType="num">
                                      <p:cBhvr>
                                        <p:cTn id="23" dur="1000" fill="hold"/>
                                        <p:tgtEl>
                                          <p:spTgt spid="14"/>
                                        </p:tgtEl>
                                        <p:attrNameLst>
                                          <p:attrName>ppt_x</p:attrName>
                                        </p:attrNameLst>
                                      </p:cBhvr>
                                      <p:tavLst>
                                        <p:tav tm="0">
                                          <p:val>
                                            <p:strVal val="#ppt_x"/>
                                          </p:val>
                                        </p:tav>
                                        <p:tav tm="100000">
                                          <p:val>
                                            <p:strVal val="#ppt_x"/>
                                          </p:val>
                                        </p:tav>
                                      </p:tavLst>
                                    </p:anim>
                                    <p:anim calcmode="lin" valueType="num">
                                      <p:cBhvr>
                                        <p:cTn id="24" dur="1000" fill="hold"/>
                                        <p:tgtEl>
                                          <p:spTgt spid="14"/>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1000"/>
                                        <p:tgtEl>
                                          <p:spTgt spid="5"/>
                                        </p:tgtEl>
                                      </p:cBhvr>
                                    </p:animEffect>
                                    <p:anim calcmode="lin" valueType="num">
                                      <p:cBhvr>
                                        <p:cTn id="28" dur="1000" fill="hold"/>
                                        <p:tgtEl>
                                          <p:spTgt spid="5"/>
                                        </p:tgtEl>
                                        <p:attrNameLst>
                                          <p:attrName>ppt_x</p:attrName>
                                        </p:attrNameLst>
                                      </p:cBhvr>
                                      <p:tavLst>
                                        <p:tav tm="0">
                                          <p:val>
                                            <p:strVal val="#ppt_x"/>
                                          </p:val>
                                        </p:tav>
                                        <p:tav tm="100000">
                                          <p:val>
                                            <p:strVal val="#ppt_x"/>
                                          </p:val>
                                        </p:tav>
                                      </p:tavLst>
                                    </p:anim>
                                    <p:anim calcmode="lin" valueType="num">
                                      <p:cBhvr>
                                        <p:cTn id="29" dur="1000" fill="hold"/>
                                        <p:tgtEl>
                                          <p:spTgt spid="5"/>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1000"/>
                                        <p:tgtEl>
                                          <p:spTgt spid="16"/>
                                        </p:tgtEl>
                                      </p:cBhvr>
                                    </p:animEffect>
                                    <p:anim calcmode="lin" valueType="num">
                                      <p:cBhvr>
                                        <p:cTn id="33" dur="1000" fill="hold"/>
                                        <p:tgtEl>
                                          <p:spTgt spid="16"/>
                                        </p:tgtEl>
                                        <p:attrNameLst>
                                          <p:attrName>ppt_x</p:attrName>
                                        </p:attrNameLst>
                                      </p:cBhvr>
                                      <p:tavLst>
                                        <p:tav tm="0">
                                          <p:val>
                                            <p:strVal val="#ppt_x"/>
                                          </p:val>
                                        </p:tav>
                                        <p:tav tm="100000">
                                          <p:val>
                                            <p:strVal val="#ppt_x"/>
                                          </p:val>
                                        </p:tav>
                                      </p:tavLst>
                                    </p:anim>
                                    <p:anim calcmode="lin" valueType="num">
                                      <p:cBhvr>
                                        <p:cTn id="34" dur="1000" fill="hold"/>
                                        <p:tgtEl>
                                          <p:spTgt spid="16"/>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1000"/>
                                        <p:tgtEl>
                                          <p:spTgt spid="17"/>
                                        </p:tgtEl>
                                      </p:cBhvr>
                                    </p:animEffect>
                                    <p:anim calcmode="lin" valueType="num">
                                      <p:cBhvr>
                                        <p:cTn id="38" dur="1000" fill="hold"/>
                                        <p:tgtEl>
                                          <p:spTgt spid="17"/>
                                        </p:tgtEl>
                                        <p:attrNameLst>
                                          <p:attrName>ppt_x</p:attrName>
                                        </p:attrNameLst>
                                      </p:cBhvr>
                                      <p:tavLst>
                                        <p:tav tm="0">
                                          <p:val>
                                            <p:strVal val="#ppt_x"/>
                                          </p:val>
                                        </p:tav>
                                        <p:tav tm="100000">
                                          <p:val>
                                            <p:strVal val="#ppt_x"/>
                                          </p:val>
                                        </p:tav>
                                      </p:tavLst>
                                    </p:anim>
                                    <p:anim calcmode="lin" valueType="num">
                                      <p:cBhvr>
                                        <p:cTn id="3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12" grpId="0" animBg="1"/>
      <p:bldP spid="13" grpId="0" animBg="1"/>
      <p:bldP spid="14" grpId="0" animBg="1"/>
      <p:bldP spid="5" grpId="0"/>
      <p:bldP spid="16" grpId="0"/>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a:defRPr/>
            </a:pPr>
            <a:fld id="{34E96E4C-A786-42C8-98B7-EB52B4851D53}" type="slidenum">
              <a:rPr lang="zh-CN" altLang="en-US" smtClean="0"/>
              <a:t>7</a:t>
            </a:fld>
            <a:endParaRPr lang="zh-CN" altLang="en-US"/>
          </a:p>
        </p:txBody>
      </p:sp>
      <p:sp>
        <p:nvSpPr>
          <p:cNvPr id="21" name="TextBox 10"/>
          <p:cNvSpPr txBox="1"/>
          <p:nvPr/>
        </p:nvSpPr>
        <p:spPr>
          <a:xfrm>
            <a:off x="3354353" y="169133"/>
            <a:ext cx="5928990" cy="1569660"/>
          </a:xfrm>
          <a:prstGeom prst="rect">
            <a:avLst/>
          </a:prstGeom>
          <a:noFill/>
        </p:spPr>
        <p:txBody>
          <a:bodyPr wrap="square" rtlCol="0">
            <a:spAutoFit/>
          </a:bodyPr>
          <a:lstStyle/>
          <a:p>
            <a:pPr algn="ctr"/>
            <a:r>
              <a:rPr lang="zh-CN" altLang="en-US" sz="4800" b="1" dirty="0">
                <a:latin typeface="宋体" panose="02010600030101010101" pitchFamily="2" charset="-122"/>
                <a:cs typeface="Arial" panose="020B0604020202020204" pitchFamily="34" charset="0"/>
              </a:rPr>
              <a:t>生源地贷款</a:t>
            </a:r>
            <a:endParaRPr lang="en-US" altLang="zh-CN" sz="4800" b="1" dirty="0">
              <a:latin typeface="宋体" panose="02010600030101010101" pitchFamily="2" charset="-122"/>
              <a:cs typeface="Arial" panose="020B0604020202020204" pitchFamily="34" charset="0"/>
            </a:endParaRPr>
          </a:p>
          <a:p>
            <a:pPr algn="ctr"/>
            <a:r>
              <a:rPr lang="zh-CN" altLang="en-US" sz="4800" b="1" dirty="0">
                <a:latin typeface="宋体" panose="02010600030101010101" pitchFamily="2" charset="-122"/>
                <a:cs typeface="Arial" panose="020B0604020202020204" pitchFamily="34" charset="0"/>
              </a:rPr>
              <a:t>（入学前）</a:t>
            </a:r>
          </a:p>
        </p:txBody>
      </p:sp>
      <p:cxnSp>
        <p:nvCxnSpPr>
          <p:cNvPr id="15" name="直接连接符 14"/>
          <p:cNvCxnSpPr/>
          <p:nvPr/>
        </p:nvCxnSpPr>
        <p:spPr>
          <a:xfrm flipV="1">
            <a:off x="11158746" y="3471904"/>
            <a:ext cx="1033254" cy="554994"/>
          </a:xfrm>
          <a:prstGeom prst="line">
            <a:avLst/>
          </a:prstGeom>
          <a:ln w="12700">
            <a:solidFill>
              <a:schemeClr val="bg2"/>
            </a:solidFill>
            <a:prstDash val="sysDash"/>
          </a:ln>
        </p:spPr>
        <p:style>
          <a:lnRef idx="1">
            <a:schemeClr val="accent1"/>
          </a:lnRef>
          <a:fillRef idx="0">
            <a:schemeClr val="accent1"/>
          </a:fillRef>
          <a:effectRef idx="0">
            <a:schemeClr val="accent1"/>
          </a:effectRef>
          <a:fontRef idx="minor">
            <a:schemeClr val="tx1"/>
          </a:fontRef>
        </p:style>
      </p:cxnSp>
      <p:sp>
        <p:nvSpPr>
          <p:cNvPr id="50" name="椭圆 49"/>
          <p:cNvSpPr/>
          <p:nvPr/>
        </p:nvSpPr>
        <p:spPr>
          <a:xfrm>
            <a:off x="8939383" y="2637313"/>
            <a:ext cx="281746" cy="281746"/>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1" name="直接连接符 50"/>
          <p:cNvCxnSpPr/>
          <p:nvPr/>
        </p:nvCxnSpPr>
        <p:spPr>
          <a:xfrm flipV="1">
            <a:off x="9213010" y="1619151"/>
            <a:ext cx="2978990" cy="1108219"/>
          </a:xfrm>
          <a:prstGeom prst="line">
            <a:avLst/>
          </a:prstGeom>
          <a:ln w="127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nvGrpSpPr>
          <p:cNvPr id="72" name="组合 71"/>
          <p:cNvGrpSpPr/>
          <p:nvPr/>
        </p:nvGrpSpPr>
        <p:grpSpPr>
          <a:xfrm>
            <a:off x="9031350" y="2864692"/>
            <a:ext cx="2250940" cy="2157753"/>
            <a:chOff x="5157064" y="1671649"/>
            <a:chExt cx="1779709" cy="1706031"/>
          </a:xfrm>
        </p:grpSpPr>
        <p:sp>
          <p:nvSpPr>
            <p:cNvPr id="73" name="Freeform 5"/>
            <p:cNvSpPr/>
            <p:nvPr/>
          </p:nvSpPr>
          <p:spPr bwMode="auto">
            <a:xfrm>
              <a:off x="5157065" y="1671650"/>
              <a:ext cx="1779708" cy="1706030"/>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F06A6A">
                <a:alpha val="50000"/>
              </a:srgbClr>
            </a:solidFill>
            <a:ln>
              <a:noFill/>
            </a:ln>
          </p:spPr>
          <p:txBody>
            <a:bodyPr vert="horz" wrap="square" lIns="121920" tIns="60960" rIns="121920" bIns="60960" numCol="1" anchor="t" anchorCtr="0" compatLnSpc="1"/>
            <a:lstStyle/>
            <a:p>
              <a:endParaRPr lang="zh-CN" altLang="en-US"/>
            </a:p>
          </p:txBody>
        </p:sp>
        <p:sp>
          <p:nvSpPr>
            <p:cNvPr id="74" name="Freeform 5"/>
            <p:cNvSpPr/>
            <p:nvPr/>
          </p:nvSpPr>
          <p:spPr bwMode="auto">
            <a:xfrm rot="1493204">
              <a:off x="5157064" y="1671649"/>
              <a:ext cx="1779708" cy="1706030"/>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F06A6A">
                <a:alpha val="50000"/>
              </a:srgbClr>
            </a:solidFill>
            <a:ln>
              <a:noFill/>
            </a:ln>
          </p:spPr>
          <p:txBody>
            <a:bodyPr vert="horz" wrap="square" lIns="121920" tIns="60960" rIns="121920" bIns="60960" numCol="1" anchor="t" anchorCtr="0" compatLnSpc="1"/>
            <a:lstStyle/>
            <a:p>
              <a:endParaRPr lang="zh-CN" altLang="en-US"/>
            </a:p>
          </p:txBody>
        </p:sp>
      </p:grpSp>
      <p:grpSp>
        <p:nvGrpSpPr>
          <p:cNvPr id="75" name="组合 74"/>
          <p:cNvGrpSpPr/>
          <p:nvPr/>
        </p:nvGrpSpPr>
        <p:grpSpPr>
          <a:xfrm rot="8526872">
            <a:off x="2825189" y="3917468"/>
            <a:ext cx="1323491" cy="1314043"/>
            <a:chOff x="4586765" y="3451546"/>
            <a:chExt cx="1350507" cy="1340867"/>
          </a:xfrm>
        </p:grpSpPr>
        <p:sp>
          <p:nvSpPr>
            <p:cNvPr id="76" name="Freeform 5"/>
            <p:cNvSpPr/>
            <p:nvPr/>
          </p:nvSpPr>
          <p:spPr bwMode="auto">
            <a:xfrm rot="1348735">
              <a:off x="4586765" y="3499336"/>
              <a:ext cx="1340867" cy="128535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5EABE6">
                <a:alpha val="50000"/>
              </a:srgbClr>
            </a:solidFill>
            <a:ln>
              <a:noFill/>
            </a:ln>
          </p:spPr>
          <p:txBody>
            <a:bodyPr vert="horz" wrap="square" lIns="121920" tIns="60960" rIns="121920" bIns="60960" numCol="1" anchor="t" anchorCtr="0" compatLnSpc="1"/>
            <a:lstStyle/>
            <a:p>
              <a:endParaRPr lang="zh-CN" altLang="en-US"/>
            </a:p>
          </p:txBody>
        </p:sp>
        <p:sp>
          <p:nvSpPr>
            <p:cNvPr id="77" name="Freeform 5"/>
            <p:cNvSpPr/>
            <p:nvPr/>
          </p:nvSpPr>
          <p:spPr bwMode="auto">
            <a:xfrm rot="17952227">
              <a:off x="4624160" y="3479302"/>
              <a:ext cx="1340867" cy="128535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5EABE6">
                <a:alpha val="50000"/>
              </a:srgbClr>
            </a:solidFill>
            <a:ln>
              <a:noFill/>
            </a:ln>
          </p:spPr>
          <p:txBody>
            <a:bodyPr vert="horz" wrap="square" lIns="121920" tIns="60960" rIns="121920" bIns="60960" numCol="1" anchor="t" anchorCtr="0" compatLnSpc="1"/>
            <a:lstStyle/>
            <a:p>
              <a:endParaRPr lang="zh-CN" altLang="en-US">
                <a:noFill/>
              </a:endParaRPr>
            </a:p>
          </p:txBody>
        </p:sp>
      </p:grpSp>
      <p:grpSp>
        <p:nvGrpSpPr>
          <p:cNvPr id="78" name="组合 77"/>
          <p:cNvGrpSpPr/>
          <p:nvPr/>
        </p:nvGrpSpPr>
        <p:grpSpPr>
          <a:xfrm>
            <a:off x="5078902" y="2146861"/>
            <a:ext cx="1705599" cy="1744493"/>
            <a:chOff x="6533161" y="3374161"/>
            <a:chExt cx="1349669" cy="1380447"/>
          </a:xfrm>
        </p:grpSpPr>
        <p:sp>
          <p:nvSpPr>
            <p:cNvPr id="79" name="Freeform 5"/>
            <p:cNvSpPr/>
            <p:nvPr/>
          </p:nvSpPr>
          <p:spPr bwMode="auto">
            <a:xfrm rot="3526558">
              <a:off x="6555811" y="3432877"/>
              <a:ext cx="1349669" cy="1293794"/>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90C250">
                <a:alpha val="50000"/>
              </a:srgbClr>
            </a:solidFill>
            <a:ln>
              <a:noFill/>
            </a:ln>
          </p:spPr>
          <p:txBody>
            <a:bodyPr vert="horz" wrap="square" lIns="121920" tIns="60960" rIns="121920" bIns="60960" numCol="1" anchor="t" anchorCtr="0" compatLnSpc="1"/>
            <a:lstStyle/>
            <a:p>
              <a:endParaRPr lang="zh-CN" altLang="en-US"/>
            </a:p>
          </p:txBody>
        </p:sp>
        <p:sp>
          <p:nvSpPr>
            <p:cNvPr id="80" name="Freeform 5"/>
            <p:cNvSpPr/>
            <p:nvPr/>
          </p:nvSpPr>
          <p:spPr bwMode="auto">
            <a:xfrm rot="8653956">
              <a:off x="6533161" y="3374161"/>
              <a:ext cx="1349669" cy="1293794"/>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90C250">
                <a:alpha val="50000"/>
              </a:srgbClr>
            </a:solidFill>
            <a:ln>
              <a:noFill/>
            </a:ln>
          </p:spPr>
          <p:txBody>
            <a:bodyPr vert="horz" wrap="square" lIns="121920" tIns="60960" rIns="121920" bIns="60960" numCol="1" anchor="t" anchorCtr="0" compatLnSpc="1"/>
            <a:lstStyle/>
            <a:p>
              <a:endParaRPr lang="zh-CN" altLang="en-US"/>
            </a:p>
          </p:txBody>
        </p:sp>
      </p:grpSp>
      <p:grpSp>
        <p:nvGrpSpPr>
          <p:cNvPr id="4" name="组合 3"/>
          <p:cNvGrpSpPr/>
          <p:nvPr/>
        </p:nvGrpSpPr>
        <p:grpSpPr>
          <a:xfrm>
            <a:off x="692935" y="2848389"/>
            <a:ext cx="1316130" cy="1247029"/>
            <a:chOff x="2212229" y="1461416"/>
            <a:chExt cx="1316130" cy="1247029"/>
          </a:xfrm>
        </p:grpSpPr>
        <p:sp>
          <p:nvSpPr>
            <p:cNvPr id="81" name="Freeform 5"/>
            <p:cNvSpPr/>
            <p:nvPr/>
          </p:nvSpPr>
          <p:spPr bwMode="auto">
            <a:xfrm rot="9502714">
              <a:off x="2212229" y="1475109"/>
              <a:ext cx="1286600" cy="123333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F89E29">
                <a:alpha val="50000"/>
              </a:srgbClr>
            </a:solidFill>
            <a:ln>
              <a:noFill/>
            </a:ln>
          </p:spPr>
          <p:txBody>
            <a:bodyPr vert="horz" wrap="square" lIns="121920" tIns="60960" rIns="121920" bIns="60960" numCol="1" anchor="t" anchorCtr="0" compatLnSpc="1"/>
            <a:lstStyle/>
            <a:p>
              <a:endParaRPr lang="zh-CN" altLang="en-US"/>
            </a:p>
          </p:txBody>
        </p:sp>
        <p:sp>
          <p:nvSpPr>
            <p:cNvPr id="82" name="Freeform 5"/>
            <p:cNvSpPr/>
            <p:nvPr/>
          </p:nvSpPr>
          <p:spPr bwMode="auto">
            <a:xfrm rot="13081342">
              <a:off x="2241759" y="1461416"/>
              <a:ext cx="1286600" cy="123333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F89E29">
                <a:alpha val="50000"/>
              </a:srgbClr>
            </a:solidFill>
            <a:ln>
              <a:noFill/>
            </a:ln>
          </p:spPr>
          <p:txBody>
            <a:bodyPr vert="horz" wrap="square" lIns="121920" tIns="60960" rIns="121920" bIns="60960" numCol="1" anchor="t" anchorCtr="0" compatLnSpc="1"/>
            <a:lstStyle/>
            <a:p>
              <a:endParaRPr lang="zh-CN" altLang="en-US"/>
            </a:p>
          </p:txBody>
        </p:sp>
      </p:grpSp>
      <p:cxnSp>
        <p:nvCxnSpPr>
          <p:cNvPr id="6" name="直接连接符 5"/>
          <p:cNvCxnSpPr>
            <a:stCxn id="82" idx="10"/>
            <a:endCxn id="77" idx="12"/>
          </p:cNvCxnSpPr>
          <p:nvPr/>
        </p:nvCxnSpPr>
        <p:spPr>
          <a:xfrm>
            <a:off x="1821534" y="3926540"/>
            <a:ext cx="1042893" cy="515434"/>
          </a:xfrm>
          <a:prstGeom prst="line">
            <a:avLst/>
          </a:prstGeom>
          <a:ln w="15875">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3" name="直接连接符 82"/>
          <p:cNvCxnSpPr>
            <a:stCxn id="76" idx="11"/>
            <a:endCxn id="79" idx="13"/>
          </p:cNvCxnSpPr>
          <p:nvPr/>
        </p:nvCxnSpPr>
        <p:spPr>
          <a:xfrm flipV="1">
            <a:off x="4011039" y="3415815"/>
            <a:ext cx="1232143" cy="808879"/>
          </a:xfrm>
          <a:prstGeom prst="line">
            <a:avLst/>
          </a:prstGeom>
          <a:ln w="15875">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4" name="直接连接符 83"/>
          <p:cNvCxnSpPr>
            <a:endCxn id="73" idx="10"/>
          </p:cNvCxnSpPr>
          <p:nvPr/>
        </p:nvCxnSpPr>
        <p:spPr>
          <a:xfrm>
            <a:off x="6823539" y="3146439"/>
            <a:ext cx="2207812" cy="652263"/>
          </a:xfrm>
          <a:prstGeom prst="line">
            <a:avLst/>
          </a:prstGeom>
          <a:ln w="15875">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0" name="矩形 89"/>
          <p:cNvSpPr/>
          <p:nvPr/>
        </p:nvSpPr>
        <p:spPr>
          <a:xfrm>
            <a:off x="2135560" y="5333192"/>
            <a:ext cx="2727547" cy="1170705"/>
          </a:xfrm>
          <a:prstGeom prst="rect">
            <a:avLst/>
          </a:prstGeom>
        </p:spPr>
        <p:txBody>
          <a:bodyPr wrap="square">
            <a:spAutoFit/>
          </a:bodyPr>
          <a:lstStyle/>
          <a:p>
            <a:pPr algn="ctr">
              <a:lnSpc>
                <a:spcPct val="120000"/>
              </a:lnSpc>
            </a:pPr>
            <a:r>
              <a:rPr lang="zh-CN" altLang="zh-CN" sz="2000" b="1" dirty="0"/>
              <a:t>全日制普通本科高校的本专科学生、研究生和第二学士学生</a:t>
            </a:r>
            <a:endParaRPr lang="en-US" altLang="zh-CN" sz="2000" b="1" dirty="0"/>
          </a:p>
        </p:txBody>
      </p:sp>
      <p:sp>
        <p:nvSpPr>
          <p:cNvPr id="91" name="矩形 90"/>
          <p:cNvSpPr/>
          <p:nvPr/>
        </p:nvSpPr>
        <p:spPr>
          <a:xfrm>
            <a:off x="8602633" y="5139743"/>
            <a:ext cx="2727547" cy="1323439"/>
          </a:xfrm>
          <a:prstGeom prst="rect">
            <a:avLst/>
          </a:prstGeom>
        </p:spPr>
        <p:txBody>
          <a:bodyPr wrap="square">
            <a:spAutoFit/>
          </a:bodyPr>
          <a:lstStyle/>
          <a:p>
            <a:r>
              <a:rPr lang="zh-CN" altLang="zh-CN" sz="2000" b="1" dirty="0"/>
              <a:t>每个学生每年申请的贷款额度不低于</a:t>
            </a:r>
            <a:r>
              <a:rPr lang="en-US" altLang="zh-CN" sz="2000" b="1" dirty="0"/>
              <a:t>1000</a:t>
            </a:r>
            <a:r>
              <a:rPr lang="zh-CN" altLang="zh-CN" sz="2000" b="1" dirty="0"/>
              <a:t>元，本科生最高不超过</a:t>
            </a:r>
            <a:r>
              <a:rPr lang="en-US" altLang="zh-CN" sz="2000" b="1" dirty="0"/>
              <a:t>8000</a:t>
            </a:r>
            <a:r>
              <a:rPr lang="zh-CN" altLang="zh-CN" sz="2000" b="1" dirty="0"/>
              <a:t>元</a:t>
            </a:r>
          </a:p>
        </p:txBody>
      </p:sp>
      <p:sp>
        <p:nvSpPr>
          <p:cNvPr id="92" name="矩形 91"/>
          <p:cNvSpPr/>
          <p:nvPr/>
        </p:nvSpPr>
        <p:spPr>
          <a:xfrm>
            <a:off x="256466" y="607916"/>
            <a:ext cx="2727547" cy="2272353"/>
          </a:xfrm>
          <a:prstGeom prst="rect">
            <a:avLst/>
          </a:prstGeom>
        </p:spPr>
        <p:txBody>
          <a:bodyPr wrap="square">
            <a:spAutoFit/>
          </a:bodyPr>
          <a:lstStyle/>
          <a:p>
            <a:pPr>
              <a:lnSpc>
                <a:spcPct val="120000"/>
              </a:lnSpc>
            </a:pPr>
            <a:r>
              <a:rPr lang="zh-CN" altLang="zh-CN" sz="2000" b="1" dirty="0"/>
              <a:t>开发银行向符合条件的家庭经济困难的普通高校新生和在校生发放的、在学生入学前户籍所在县（市、区）办理的助学贷款</a:t>
            </a:r>
            <a:endParaRPr lang="en-US" altLang="zh-CN" sz="2000" b="1" dirty="0">
              <a:solidFill>
                <a:schemeClr val="tx1">
                  <a:lumMod val="50000"/>
                  <a:lumOff val="50000"/>
                </a:schemeClr>
              </a:solidFill>
              <a:latin typeface="华文细黑" panose="02010600040101010101" pitchFamily="2" charset="-122"/>
              <a:ea typeface="华文细黑" panose="02010600040101010101" pitchFamily="2" charset="-122"/>
            </a:endParaRPr>
          </a:p>
        </p:txBody>
      </p:sp>
      <p:sp>
        <p:nvSpPr>
          <p:cNvPr id="93" name="矩形 92"/>
          <p:cNvSpPr/>
          <p:nvPr/>
        </p:nvSpPr>
        <p:spPr>
          <a:xfrm>
            <a:off x="4955075" y="3926540"/>
            <a:ext cx="2727547" cy="2648033"/>
          </a:xfrm>
          <a:prstGeom prst="rect">
            <a:avLst/>
          </a:prstGeom>
        </p:spPr>
        <p:txBody>
          <a:bodyPr wrap="square">
            <a:spAutoFit/>
          </a:bodyPr>
          <a:lstStyle/>
          <a:p>
            <a:pPr algn="ctr">
              <a:lnSpc>
                <a:spcPct val="120000"/>
              </a:lnSpc>
            </a:pPr>
            <a:r>
              <a:rPr lang="zh-CN" altLang="zh-CN" sz="2000" b="1" dirty="0"/>
              <a:t>初次签订贷款合同时，借款学生和共同借款人必须同时到场；续贷签订合同时，借款学生或共同借款人任意一方持《授权委托书》即可办理</a:t>
            </a:r>
            <a:endParaRPr lang="en-US" altLang="zh-CN" sz="2000" b="1" dirty="0"/>
          </a:p>
        </p:txBody>
      </p:sp>
      <p:sp>
        <p:nvSpPr>
          <p:cNvPr id="3" name="文本框 2"/>
          <p:cNvSpPr txBox="1"/>
          <p:nvPr/>
        </p:nvSpPr>
        <p:spPr>
          <a:xfrm>
            <a:off x="1074522" y="2839699"/>
            <a:ext cx="766094" cy="1384995"/>
          </a:xfrm>
          <a:prstGeom prst="rect">
            <a:avLst/>
          </a:prstGeom>
          <a:noFill/>
        </p:spPr>
        <p:txBody>
          <a:bodyPr wrap="square" rtlCol="0">
            <a:spAutoFit/>
          </a:bodyPr>
          <a:lstStyle/>
          <a:p>
            <a:r>
              <a:rPr lang="zh-CN" altLang="en-US" sz="2800" b="1" dirty="0"/>
              <a:t>是什么</a:t>
            </a:r>
          </a:p>
        </p:txBody>
      </p:sp>
      <p:sp>
        <p:nvSpPr>
          <p:cNvPr id="5" name="文本框 4"/>
          <p:cNvSpPr txBox="1"/>
          <p:nvPr/>
        </p:nvSpPr>
        <p:spPr>
          <a:xfrm>
            <a:off x="3046035" y="4090184"/>
            <a:ext cx="963981" cy="954107"/>
          </a:xfrm>
          <a:prstGeom prst="rect">
            <a:avLst/>
          </a:prstGeom>
          <a:noFill/>
        </p:spPr>
        <p:txBody>
          <a:bodyPr wrap="square" rtlCol="0">
            <a:spAutoFit/>
          </a:bodyPr>
          <a:lstStyle/>
          <a:p>
            <a:r>
              <a:rPr lang="zh-CN" altLang="en-US" sz="2800" b="1" dirty="0"/>
              <a:t>贷款</a:t>
            </a:r>
            <a:endParaRPr lang="en-US" altLang="zh-CN" sz="2800" b="1" dirty="0"/>
          </a:p>
          <a:p>
            <a:r>
              <a:rPr lang="zh-CN" altLang="en-US" sz="2800" b="1" dirty="0"/>
              <a:t>对象</a:t>
            </a:r>
          </a:p>
        </p:txBody>
      </p:sp>
      <p:sp>
        <p:nvSpPr>
          <p:cNvPr id="7" name="文本框 6"/>
          <p:cNvSpPr txBox="1"/>
          <p:nvPr/>
        </p:nvSpPr>
        <p:spPr>
          <a:xfrm>
            <a:off x="5563447" y="2056414"/>
            <a:ext cx="1172714" cy="1815882"/>
          </a:xfrm>
          <a:prstGeom prst="rect">
            <a:avLst/>
          </a:prstGeom>
          <a:noFill/>
        </p:spPr>
        <p:txBody>
          <a:bodyPr wrap="square" rtlCol="0">
            <a:spAutoFit/>
          </a:bodyPr>
          <a:lstStyle/>
          <a:p>
            <a:r>
              <a:rPr lang="zh-CN" altLang="zh-CN" sz="2800" b="1" dirty="0"/>
              <a:t>贷款合同签订频度</a:t>
            </a:r>
            <a:endParaRPr lang="zh-CN" altLang="en-US" sz="2800" b="1" dirty="0"/>
          </a:p>
        </p:txBody>
      </p:sp>
      <p:sp>
        <p:nvSpPr>
          <p:cNvPr id="8" name="文本框 7"/>
          <p:cNvSpPr txBox="1"/>
          <p:nvPr/>
        </p:nvSpPr>
        <p:spPr>
          <a:xfrm>
            <a:off x="9390729" y="3182243"/>
            <a:ext cx="1532183" cy="1815882"/>
          </a:xfrm>
          <a:prstGeom prst="rect">
            <a:avLst/>
          </a:prstGeom>
          <a:noFill/>
        </p:spPr>
        <p:txBody>
          <a:bodyPr wrap="square" rtlCol="0">
            <a:spAutoFit/>
          </a:bodyPr>
          <a:lstStyle/>
          <a:p>
            <a:pPr algn="ctr"/>
            <a:r>
              <a:rPr lang="zh-CN" altLang="zh-CN" sz="2800" b="1" dirty="0"/>
              <a:t>贷款额度及用途</a:t>
            </a:r>
          </a:p>
          <a:p>
            <a:endParaRPr lang="zh-CN" altLang="en-US" sz="2800" dirty="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75"/>
                                        </p:tgtEl>
                                        <p:attrNameLst>
                                          <p:attrName>style.visibility</p:attrName>
                                        </p:attrNameLst>
                                      </p:cBhvr>
                                      <p:to>
                                        <p:strVal val="visible"/>
                                      </p:to>
                                    </p:set>
                                    <p:animEffect transition="in" filter="fade">
                                      <p:cBhvr>
                                        <p:cTn id="15" dur="500"/>
                                        <p:tgtEl>
                                          <p:spTgt spid="75"/>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83"/>
                                        </p:tgtEl>
                                        <p:attrNameLst>
                                          <p:attrName>style.visibility</p:attrName>
                                        </p:attrNameLst>
                                      </p:cBhvr>
                                      <p:to>
                                        <p:strVal val="visible"/>
                                      </p:to>
                                    </p:set>
                                    <p:animEffect transition="in" filter="wipe(left)">
                                      <p:cBhvr>
                                        <p:cTn id="19" dur="500"/>
                                        <p:tgtEl>
                                          <p:spTgt spid="83"/>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78"/>
                                        </p:tgtEl>
                                        <p:attrNameLst>
                                          <p:attrName>style.visibility</p:attrName>
                                        </p:attrNameLst>
                                      </p:cBhvr>
                                      <p:to>
                                        <p:strVal val="visible"/>
                                      </p:to>
                                    </p:set>
                                    <p:animEffect transition="in" filter="fade">
                                      <p:cBhvr>
                                        <p:cTn id="23" dur="500"/>
                                        <p:tgtEl>
                                          <p:spTgt spid="78"/>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84"/>
                                        </p:tgtEl>
                                        <p:attrNameLst>
                                          <p:attrName>style.visibility</p:attrName>
                                        </p:attrNameLst>
                                      </p:cBhvr>
                                      <p:to>
                                        <p:strVal val="visible"/>
                                      </p:to>
                                    </p:set>
                                    <p:animEffect transition="in" filter="wipe(left)">
                                      <p:cBhvr>
                                        <p:cTn id="27" dur="500"/>
                                        <p:tgtEl>
                                          <p:spTgt spid="84"/>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72"/>
                                        </p:tgtEl>
                                        <p:attrNameLst>
                                          <p:attrName>style.visibility</p:attrName>
                                        </p:attrNameLst>
                                      </p:cBhvr>
                                      <p:to>
                                        <p:strVal val="visible"/>
                                      </p:to>
                                    </p:set>
                                    <p:animEffect transition="in" filter="fade">
                                      <p:cBhvr>
                                        <p:cTn id="31"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a:defRPr/>
            </a:pPr>
            <a:fld id="{34E96E4C-A786-42C8-98B7-EB52B4851D53}" type="slidenum">
              <a:rPr lang="zh-CN" altLang="en-US" smtClean="0"/>
              <a:t>8</a:t>
            </a:fld>
            <a:endParaRPr lang="zh-CN" altLang="en-US"/>
          </a:p>
        </p:txBody>
      </p:sp>
      <p:cxnSp>
        <p:nvCxnSpPr>
          <p:cNvPr id="34" name="直接连接符 33"/>
          <p:cNvCxnSpPr/>
          <p:nvPr/>
        </p:nvCxnSpPr>
        <p:spPr>
          <a:xfrm>
            <a:off x="2615613" y="1576537"/>
            <a:ext cx="0" cy="435328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4835860" y="1576537"/>
            <a:ext cx="0" cy="435328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a:off x="7086108" y="1576537"/>
            <a:ext cx="0" cy="435328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9456373" y="1576537"/>
            <a:ext cx="0" cy="435328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5" name="Freeform 5"/>
          <p:cNvSpPr/>
          <p:nvPr/>
        </p:nvSpPr>
        <p:spPr bwMode="auto">
          <a:xfrm rot="9502714">
            <a:off x="527697" y="1468245"/>
            <a:ext cx="1724071" cy="165269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F89E29"/>
          </a:solidFill>
          <a:ln>
            <a:noFill/>
          </a:ln>
        </p:spPr>
        <p:txBody>
          <a:bodyPr vert="horz" wrap="square" lIns="121920" tIns="60960" rIns="121920" bIns="60960" numCol="1" anchor="t" anchorCtr="0" compatLnSpc="1"/>
          <a:lstStyle/>
          <a:p>
            <a:endParaRPr lang="zh-CN" altLang="en-US"/>
          </a:p>
        </p:txBody>
      </p:sp>
      <p:sp>
        <p:nvSpPr>
          <p:cNvPr id="36" name="Freeform 5"/>
          <p:cNvSpPr/>
          <p:nvPr/>
        </p:nvSpPr>
        <p:spPr bwMode="auto">
          <a:xfrm rot="17952227">
            <a:off x="2835486" y="1538055"/>
            <a:ext cx="1724071" cy="165269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5EABE6"/>
          </a:solidFill>
          <a:ln>
            <a:noFill/>
          </a:ln>
        </p:spPr>
        <p:txBody>
          <a:bodyPr vert="horz" wrap="square" lIns="121920" tIns="60960" rIns="121920" bIns="60960" numCol="1" anchor="t" anchorCtr="0" compatLnSpc="1"/>
          <a:lstStyle/>
          <a:p>
            <a:endParaRPr lang="zh-CN" altLang="en-US"/>
          </a:p>
        </p:txBody>
      </p:sp>
      <p:sp>
        <p:nvSpPr>
          <p:cNvPr id="37" name="矩形 36"/>
          <p:cNvSpPr/>
          <p:nvPr/>
        </p:nvSpPr>
        <p:spPr>
          <a:xfrm>
            <a:off x="406723" y="1822504"/>
            <a:ext cx="1827242" cy="978729"/>
          </a:xfrm>
          <a:prstGeom prst="rect">
            <a:avLst/>
          </a:prstGeom>
        </p:spPr>
        <p:txBody>
          <a:bodyPr wrap="square">
            <a:spAutoFit/>
          </a:bodyPr>
          <a:lstStyle/>
          <a:p>
            <a:pPr algn="ctr">
              <a:lnSpc>
                <a:spcPct val="80000"/>
              </a:lnSpc>
            </a:pPr>
            <a:r>
              <a:rPr lang="zh-CN" altLang="zh-CN" sz="2400" b="1" dirty="0">
                <a:solidFill>
                  <a:schemeClr val="bg1"/>
                </a:solidFill>
                <a:latin typeface="微软雅黑" panose="020B0503020204020204" pitchFamily="34" charset="-122"/>
                <a:ea typeface="微软雅黑" panose="020B0503020204020204" pitchFamily="34" charset="-122"/>
              </a:rPr>
              <a:t>贷款期限</a:t>
            </a:r>
            <a:endParaRPr lang="en-US" altLang="zh-CN" sz="2400" b="1" dirty="0">
              <a:solidFill>
                <a:schemeClr val="bg1"/>
              </a:solidFill>
              <a:latin typeface="微软雅黑" panose="020B0503020204020204" pitchFamily="34" charset="-122"/>
              <a:ea typeface="微软雅黑" panose="020B0503020204020204" pitchFamily="34" charset="-122"/>
            </a:endParaRPr>
          </a:p>
          <a:p>
            <a:pPr algn="ctr">
              <a:lnSpc>
                <a:spcPct val="80000"/>
              </a:lnSpc>
            </a:pPr>
            <a:endParaRPr lang="en-US" altLang="zh-CN" sz="2400" b="1" dirty="0">
              <a:solidFill>
                <a:schemeClr val="bg1"/>
              </a:solidFill>
              <a:latin typeface="微软雅黑" panose="020B0503020204020204" pitchFamily="34" charset="-122"/>
              <a:ea typeface="微软雅黑" panose="020B0503020204020204" pitchFamily="34" charset="-122"/>
            </a:endParaRPr>
          </a:p>
          <a:p>
            <a:pPr algn="ctr">
              <a:lnSpc>
                <a:spcPct val="80000"/>
              </a:lnSpc>
            </a:pPr>
            <a:r>
              <a:rPr lang="zh-CN" altLang="en-US" sz="2400" b="1" dirty="0">
                <a:solidFill>
                  <a:schemeClr val="bg1"/>
                </a:solidFill>
                <a:latin typeface="微软雅黑" panose="020B0503020204020204" pitchFamily="34" charset="-122"/>
                <a:ea typeface="微软雅黑" panose="020B0503020204020204" pitchFamily="34" charset="-122"/>
              </a:rPr>
              <a:t>及</a:t>
            </a:r>
            <a:r>
              <a:rPr lang="zh-CN" altLang="zh-CN" sz="2400" b="1" dirty="0">
                <a:solidFill>
                  <a:schemeClr val="bg1"/>
                </a:solidFill>
                <a:latin typeface="微软雅黑" panose="020B0503020204020204" pitchFamily="34" charset="-122"/>
                <a:ea typeface="微软雅黑" panose="020B0503020204020204" pitchFamily="34" charset="-122"/>
              </a:rPr>
              <a:t>宽限期</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38" name="Freeform 5"/>
          <p:cNvSpPr/>
          <p:nvPr/>
        </p:nvSpPr>
        <p:spPr bwMode="auto">
          <a:xfrm>
            <a:off x="7432270" y="1508787"/>
            <a:ext cx="1724071" cy="165269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F06A6A"/>
          </a:solidFill>
          <a:ln>
            <a:noFill/>
          </a:ln>
        </p:spPr>
        <p:txBody>
          <a:bodyPr vert="horz" wrap="square" lIns="121920" tIns="60960" rIns="121920" bIns="60960" numCol="1" anchor="t" anchorCtr="0" compatLnSpc="1"/>
          <a:lstStyle/>
          <a:p>
            <a:endParaRPr lang="zh-CN" altLang="en-US"/>
          </a:p>
        </p:txBody>
      </p:sp>
      <p:sp>
        <p:nvSpPr>
          <p:cNvPr id="39" name="矩形 38"/>
          <p:cNvSpPr/>
          <p:nvPr/>
        </p:nvSpPr>
        <p:spPr>
          <a:xfrm>
            <a:off x="3080424" y="1878798"/>
            <a:ext cx="1143262" cy="1011431"/>
          </a:xfrm>
          <a:prstGeom prst="rect">
            <a:avLst/>
          </a:prstGeom>
        </p:spPr>
        <p:txBody>
          <a:bodyPr wrap="none">
            <a:spAutoFit/>
          </a:bodyPr>
          <a:lstStyle/>
          <a:p>
            <a:pPr algn="ctr">
              <a:lnSpc>
                <a:spcPct val="80000"/>
              </a:lnSpc>
            </a:pPr>
            <a:r>
              <a:rPr lang="zh-CN" altLang="zh-CN" sz="3735" b="1" dirty="0">
                <a:solidFill>
                  <a:schemeClr val="bg1"/>
                </a:solidFill>
                <a:latin typeface="微软雅黑" panose="020B0503020204020204" pitchFamily="34" charset="-122"/>
                <a:ea typeface="微软雅黑" panose="020B0503020204020204" pitchFamily="34" charset="-122"/>
              </a:rPr>
              <a:t>贷款</a:t>
            </a:r>
            <a:endParaRPr lang="en-US" altLang="zh-CN" sz="3735" b="1" dirty="0">
              <a:solidFill>
                <a:schemeClr val="bg1"/>
              </a:solidFill>
              <a:latin typeface="微软雅黑" panose="020B0503020204020204" pitchFamily="34" charset="-122"/>
              <a:ea typeface="微软雅黑" panose="020B0503020204020204" pitchFamily="34" charset="-122"/>
            </a:endParaRPr>
          </a:p>
          <a:p>
            <a:pPr algn="ctr">
              <a:lnSpc>
                <a:spcPct val="80000"/>
              </a:lnSpc>
            </a:pPr>
            <a:r>
              <a:rPr lang="zh-CN" altLang="zh-CN" sz="3735" b="1" dirty="0">
                <a:solidFill>
                  <a:schemeClr val="bg1"/>
                </a:solidFill>
                <a:latin typeface="微软雅黑" panose="020B0503020204020204" pitchFamily="34" charset="-122"/>
                <a:ea typeface="微软雅黑" panose="020B0503020204020204" pitchFamily="34" charset="-122"/>
              </a:rPr>
              <a:t>利率</a:t>
            </a:r>
          </a:p>
        </p:txBody>
      </p:sp>
      <p:sp>
        <p:nvSpPr>
          <p:cNvPr id="41" name="矩形 40"/>
          <p:cNvSpPr/>
          <p:nvPr/>
        </p:nvSpPr>
        <p:spPr>
          <a:xfrm>
            <a:off x="7722673" y="1835543"/>
            <a:ext cx="1143262" cy="1011431"/>
          </a:xfrm>
          <a:prstGeom prst="rect">
            <a:avLst/>
          </a:prstGeom>
        </p:spPr>
        <p:txBody>
          <a:bodyPr wrap="none">
            <a:spAutoFit/>
          </a:bodyPr>
          <a:lstStyle/>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网站</a:t>
            </a:r>
            <a:endParaRPr lang="en-US" altLang="zh-CN" sz="3735" b="1" dirty="0">
              <a:solidFill>
                <a:schemeClr val="bg1"/>
              </a:solidFill>
              <a:latin typeface="微软雅黑" panose="020B0503020204020204" pitchFamily="34" charset="-122"/>
              <a:ea typeface="微软雅黑" panose="020B0503020204020204" pitchFamily="34" charset="-122"/>
            </a:endParaRPr>
          </a:p>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查询</a:t>
            </a:r>
          </a:p>
        </p:txBody>
      </p:sp>
      <p:sp>
        <p:nvSpPr>
          <p:cNvPr id="45" name="Freeform 5"/>
          <p:cNvSpPr/>
          <p:nvPr/>
        </p:nvSpPr>
        <p:spPr bwMode="auto">
          <a:xfrm rot="3526558">
            <a:off x="9661069" y="1547940"/>
            <a:ext cx="1724071" cy="165269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90C250"/>
          </a:solidFill>
          <a:ln>
            <a:noFill/>
          </a:ln>
        </p:spPr>
        <p:txBody>
          <a:bodyPr vert="horz" wrap="square" lIns="121920" tIns="60960" rIns="121920" bIns="60960" numCol="1" anchor="t" anchorCtr="0" compatLnSpc="1"/>
          <a:lstStyle/>
          <a:p>
            <a:endParaRPr lang="zh-CN" altLang="en-US"/>
          </a:p>
        </p:txBody>
      </p:sp>
      <p:sp>
        <p:nvSpPr>
          <p:cNvPr id="46" name="矩形 45"/>
          <p:cNvSpPr/>
          <p:nvPr/>
        </p:nvSpPr>
        <p:spPr>
          <a:xfrm>
            <a:off x="9939750" y="1786598"/>
            <a:ext cx="1143262" cy="1011431"/>
          </a:xfrm>
          <a:prstGeom prst="rect">
            <a:avLst/>
          </a:prstGeom>
        </p:spPr>
        <p:txBody>
          <a:bodyPr wrap="none">
            <a:spAutoFit/>
          </a:bodyPr>
          <a:lstStyle/>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合同</a:t>
            </a:r>
            <a:endParaRPr lang="en-US" altLang="zh-CN" sz="3735" b="1" dirty="0">
              <a:solidFill>
                <a:schemeClr val="bg1"/>
              </a:solidFill>
              <a:latin typeface="微软雅黑" panose="020B0503020204020204" pitchFamily="34" charset="-122"/>
              <a:ea typeface="微软雅黑" panose="020B0503020204020204" pitchFamily="34" charset="-122"/>
            </a:endParaRPr>
          </a:p>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变更</a:t>
            </a:r>
          </a:p>
        </p:txBody>
      </p:sp>
      <p:sp>
        <p:nvSpPr>
          <p:cNvPr id="47" name="Freeform 5"/>
          <p:cNvSpPr/>
          <p:nvPr/>
        </p:nvSpPr>
        <p:spPr bwMode="auto">
          <a:xfrm rot="3526558">
            <a:off x="5095074" y="1562896"/>
            <a:ext cx="1724071" cy="165269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90C250"/>
          </a:solidFill>
          <a:ln>
            <a:noFill/>
          </a:ln>
        </p:spPr>
        <p:txBody>
          <a:bodyPr vert="horz" wrap="square" lIns="121920" tIns="60960" rIns="121920" bIns="60960" numCol="1" anchor="t" anchorCtr="0" compatLnSpc="1"/>
          <a:lstStyle/>
          <a:p>
            <a:endParaRPr lang="zh-CN" altLang="en-US"/>
          </a:p>
        </p:txBody>
      </p:sp>
      <p:sp>
        <p:nvSpPr>
          <p:cNvPr id="48" name="矩形 47"/>
          <p:cNvSpPr/>
          <p:nvPr/>
        </p:nvSpPr>
        <p:spPr>
          <a:xfrm>
            <a:off x="5415422" y="1801554"/>
            <a:ext cx="1143262" cy="1011431"/>
          </a:xfrm>
          <a:prstGeom prst="rect">
            <a:avLst/>
          </a:prstGeom>
        </p:spPr>
        <p:txBody>
          <a:bodyPr wrap="none">
            <a:spAutoFit/>
          </a:bodyPr>
          <a:lstStyle/>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还款</a:t>
            </a:r>
            <a:endParaRPr lang="en-US" altLang="zh-CN" sz="3735" b="1" dirty="0">
              <a:solidFill>
                <a:schemeClr val="bg1"/>
              </a:solidFill>
              <a:latin typeface="微软雅黑" panose="020B0503020204020204" pitchFamily="34" charset="-122"/>
              <a:ea typeface="微软雅黑" panose="020B0503020204020204" pitchFamily="34" charset="-122"/>
            </a:endParaRPr>
          </a:p>
          <a:p>
            <a:pPr lvl="0" algn="ctr">
              <a:lnSpc>
                <a:spcPct val="80000"/>
              </a:lnSpc>
            </a:pPr>
            <a:r>
              <a:rPr lang="zh-CN" altLang="en-US" sz="3735" b="1" dirty="0">
                <a:solidFill>
                  <a:schemeClr val="bg1"/>
                </a:solidFill>
                <a:latin typeface="微软雅黑" panose="020B0503020204020204" pitchFamily="34" charset="-122"/>
                <a:ea typeface="微软雅黑" panose="020B0503020204020204" pitchFamily="34" charset="-122"/>
              </a:rPr>
              <a:t>规则</a:t>
            </a:r>
          </a:p>
        </p:txBody>
      </p:sp>
      <p:sp>
        <p:nvSpPr>
          <p:cNvPr id="49" name="TextBox 10"/>
          <p:cNvSpPr txBox="1"/>
          <p:nvPr/>
        </p:nvSpPr>
        <p:spPr>
          <a:xfrm>
            <a:off x="-339715" y="156526"/>
            <a:ext cx="4857784" cy="830997"/>
          </a:xfrm>
          <a:prstGeom prst="rect">
            <a:avLst/>
          </a:prstGeom>
          <a:noFill/>
        </p:spPr>
        <p:txBody>
          <a:bodyPr wrap="square" rtlCol="0">
            <a:spAutoFit/>
          </a:bodyPr>
          <a:lstStyle/>
          <a:p>
            <a:pPr algn="ctr"/>
            <a:r>
              <a:rPr lang="zh-CN" altLang="en-US" sz="4800" b="1" dirty="0">
                <a:latin typeface="宋体" panose="02010600030101010101" pitchFamily="2" charset="-122"/>
                <a:cs typeface="Arial" panose="020B0604020202020204" pitchFamily="34" charset="0"/>
              </a:rPr>
              <a:t>生源地贷款</a:t>
            </a:r>
          </a:p>
        </p:txBody>
      </p:sp>
      <p:sp>
        <p:nvSpPr>
          <p:cNvPr id="50" name="矩形 49"/>
          <p:cNvSpPr/>
          <p:nvPr/>
        </p:nvSpPr>
        <p:spPr>
          <a:xfrm>
            <a:off x="507240" y="3429000"/>
            <a:ext cx="2048368" cy="3153236"/>
          </a:xfrm>
          <a:prstGeom prst="rect">
            <a:avLst/>
          </a:prstGeom>
        </p:spPr>
        <p:txBody>
          <a:bodyPr wrap="square">
            <a:spAutoFit/>
          </a:bodyPr>
          <a:lstStyle/>
          <a:p>
            <a:pPr algn="ctr">
              <a:lnSpc>
                <a:spcPct val="120000"/>
              </a:lnSpc>
            </a:pPr>
            <a:r>
              <a:rPr lang="zh-CN" altLang="zh-CN" sz="2800" b="1" dirty="0"/>
              <a:t>全日制本专科学制加</a:t>
            </a:r>
            <a:r>
              <a:rPr lang="en-US" altLang="zh-CN" sz="2800" b="1" dirty="0"/>
              <a:t>10</a:t>
            </a:r>
            <a:r>
              <a:rPr lang="zh-CN" altLang="zh-CN" sz="2800" b="1" dirty="0"/>
              <a:t>年确定，最短不低于</a:t>
            </a:r>
            <a:r>
              <a:rPr lang="en-US" altLang="zh-CN" sz="2800" b="1" dirty="0"/>
              <a:t>6</a:t>
            </a:r>
            <a:r>
              <a:rPr lang="zh-CN" altLang="zh-CN" sz="2800" b="1" dirty="0"/>
              <a:t>年，最长不超过</a:t>
            </a:r>
            <a:r>
              <a:rPr lang="en-US" altLang="zh-CN" sz="2800" b="1" dirty="0"/>
              <a:t>14</a:t>
            </a:r>
            <a:r>
              <a:rPr lang="zh-CN" altLang="zh-CN" sz="2800" b="1" dirty="0"/>
              <a:t>年</a:t>
            </a:r>
            <a:r>
              <a:rPr lang="en-US" altLang="zh-CN" sz="2800" b="1" dirty="0"/>
              <a:t> </a:t>
            </a:r>
            <a:endParaRPr lang="zh-CN" altLang="en-US" sz="2800" b="1" dirty="0"/>
          </a:p>
        </p:txBody>
      </p:sp>
      <p:sp>
        <p:nvSpPr>
          <p:cNvPr id="51" name="矩形 50"/>
          <p:cNvSpPr/>
          <p:nvPr/>
        </p:nvSpPr>
        <p:spPr>
          <a:xfrm>
            <a:off x="2735628" y="3429000"/>
            <a:ext cx="2048368" cy="3108543"/>
          </a:xfrm>
          <a:prstGeom prst="rect">
            <a:avLst/>
          </a:prstGeom>
        </p:spPr>
        <p:txBody>
          <a:bodyPr wrap="square">
            <a:spAutoFit/>
          </a:bodyPr>
          <a:lstStyle/>
          <a:p>
            <a:pPr algn="ctr"/>
            <a:r>
              <a:rPr lang="zh-CN" altLang="zh-CN" sz="2800" b="1" dirty="0"/>
              <a:t>贷款利率执行贷款发放时中国人民银行公布的人民币贷款同期同档次基准利率</a:t>
            </a:r>
          </a:p>
        </p:txBody>
      </p:sp>
      <p:sp>
        <p:nvSpPr>
          <p:cNvPr id="52" name="矩形 51"/>
          <p:cNvSpPr/>
          <p:nvPr/>
        </p:nvSpPr>
        <p:spPr>
          <a:xfrm>
            <a:off x="4781024" y="3161483"/>
            <a:ext cx="2495052" cy="3389646"/>
          </a:xfrm>
          <a:prstGeom prst="rect">
            <a:avLst/>
          </a:prstGeom>
        </p:spPr>
        <p:txBody>
          <a:bodyPr wrap="square">
            <a:spAutoFit/>
          </a:bodyPr>
          <a:lstStyle/>
          <a:p>
            <a:pPr>
              <a:lnSpc>
                <a:spcPct val="120000"/>
              </a:lnSpc>
            </a:pPr>
            <a:r>
              <a:rPr lang="zh-CN" altLang="zh-CN" b="1" dirty="0"/>
              <a:t>毕业当年</a:t>
            </a:r>
            <a:r>
              <a:rPr lang="en-US" altLang="zh-CN" b="1" dirty="0"/>
              <a:t>9</a:t>
            </a:r>
            <a:r>
              <a:rPr lang="zh-CN" altLang="zh-CN" b="1" dirty="0"/>
              <a:t>月</a:t>
            </a:r>
            <a:r>
              <a:rPr lang="en-US" altLang="zh-CN" b="1" dirty="0"/>
              <a:t>1</a:t>
            </a:r>
            <a:r>
              <a:rPr lang="zh-CN" altLang="zh-CN" b="1" dirty="0"/>
              <a:t>日起开始自己负担支付利息。每年的</a:t>
            </a:r>
            <a:r>
              <a:rPr lang="en-US" altLang="zh-CN" b="1" dirty="0"/>
              <a:t>12</a:t>
            </a:r>
            <a:r>
              <a:rPr lang="zh-CN" altLang="zh-CN" b="1" dirty="0"/>
              <a:t>月</a:t>
            </a:r>
            <a:r>
              <a:rPr lang="en-US" altLang="zh-CN" b="1" dirty="0"/>
              <a:t>20</a:t>
            </a:r>
            <a:r>
              <a:rPr lang="zh-CN" altLang="zh-CN" b="1" dirty="0"/>
              <a:t>日为正常还息日。宽限期内只需自付利息，不需偿还本金。宽限期结束后次年的</a:t>
            </a:r>
            <a:r>
              <a:rPr lang="en-US" altLang="zh-CN" b="1" dirty="0"/>
              <a:t>12</a:t>
            </a:r>
            <a:r>
              <a:rPr lang="zh-CN" altLang="zh-CN" b="1" dirty="0"/>
              <a:t>月</a:t>
            </a:r>
            <a:r>
              <a:rPr lang="en-US" altLang="zh-CN" b="1" dirty="0"/>
              <a:t>20</a:t>
            </a:r>
            <a:r>
              <a:rPr lang="zh-CN" altLang="zh-CN" b="1" dirty="0"/>
              <a:t>日除自付利息外开始等额还本，贷款期限最后一年的</a:t>
            </a:r>
            <a:r>
              <a:rPr lang="en-US" altLang="zh-CN" b="1" dirty="0"/>
              <a:t>9</a:t>
            </a:r>
            <a:r>
              <a:rPr lang="zh-CN" altLang="zh-CN" b="1" dirty="0"/>
              <a:t>月</a:t>
            </a:r>
            <a:r>
              <a:rPr lang="en-US" altLang="zh-CN" b="1" dirty="0"/>
              <a:t>20</a:t>
            </a:r>
            <a:r>
              <a:rPr lang="zh-CN" altLang="zh-CN" b="1" dirty="0"/>
              <a:t>日要求全部还清。 </a:t>
            </a:r>
            <a:endParaRPr lang="zh-CN" altLang="en-US" sz="1735" b="1" dirty="0">
              <a:solidFill>
                <a:schemeClr val="tx1">
                  <a:lumMod val="50000"/>
                  <a:lumOff val="50000"/>
                </a:schemeClr>
              </a:solidFill>
              <a:latin typeface="华文细黑" panose="02010600040101010101" pitchFamily="2" charset="-122"/>
              <a:ea typeface="华文细黑" panose="02010600040101010101" pitchFamily="2" charset="-122"/>
            </a:endParaRPr>
          </a:p>
        </p:txBody>
      </p:sp>
      <p:sp>
        <p:nvSpPr>
          <p:cNvPr id="53" name="矩形 52"/>
          <p:cNvSpPr/>
          <p:nvPr/>
        </p:nvSpPr>
        <p:spPr>
          <a:xfrm>
            <a:off x="7298648" y="3432737"/>
            <a:ext cx="2048368" cy="2636171"/>
          </a:xfrm>
          <a:prstGeom prst="rect">
            <a:avLst/>
          </a:prstGeom>
        </p:spPr>
        <p:txBody>
          <a:bodyPr wrap="square">
            <a:spAutoFit/>
          </a:bodyPr>
          <a:lstStyle/>
          <a:p>
            <a:pPr algn="ctr">
              <a:lnSpc>
                <a:spcPct val="120000"/>
              </a:lnSpc>
            </a:pPr>
            <a:r>
              <a:rPr lang="zh-CN" altLang="zh-CN" sz="2800" b="1" dirty="0"/>
              <a:t>国家开发银行助学贷款信息网</a:t>
            </a:r>
            <a:endParaRPr lang="en-US" altLang="zh-CN" sz="2800" b="1" dirty="0"/>
          </a:p>
          <a:p>
            <a:pPr algn="ctr">
              <a:lnSpc>
                <a:spcPct val="120000"/>
              </a:lnSpc>
            </a:pPr>
            <a:r>
              <a:rPr lang="zh-CN" altLang="zh-CN" sz="2800" b="1" dirty="0"/>
              <a:t>学生在线服务系统</a:t>
            </a:r>
            <a:endParaRPr lang="zh-CN" altLang="en-US" sz="2800" b="1" dirty="0"/>
          </a:p>
        </p:txBody>
      </p:sp>
      <p:sp>
        <p:nvSpPr>
          <p:cNvPr id="54" name="矩形 53"/>
          <p:cNvSpPr/>
          <p:nvPr/>
        </p:nvSpPr>
        <p:spPr>
          <a:xfrm>
            <a:off x="9628253" y="3428999"/>
            <a:ext cx="2048368" cy="3670300"/>
          </a:xfrm>
          <a:prstGeom prst="rect">
            <a:avLst/>
          </a:prstGeom>
        </p:spPr>
        <p:txBody>
          <a:bodyPr wrap="square">
            <a:spAutoFit/>
          </a:bodyPr>
          <a:lstStyle/>
          <a:p>
            <a:pPr algn="ctr">
              <a:lnSpc>
                <a:spcPct val="120000"/>
              </a:lnSpc>
            </a:pPr>
            <a:r>
              <a:rPr lang="zh-CN" altLang="zh-CN" sz="2800" b="1" dirty="0"/>
              <a:t>当身份信息变更、就学信息变更、就学信息变更与财政贴息时要合同变更</a:t>
            </a:r>
            <a:r>
              <a:rPr lang="zh-CN" altLang="en-US" sz="2800" b="1" dirty="0"/>
              <a:t>.</a:t>
            </a:r>
            <a:r>
              <a:rPr lang="en-US" altLang="zh-CN" sz="2800" b="1" dirty="0"/>
              <a:t> </a:t>
            </a:r>
            <a:endParaRPr lang="zh-CN" altLang="en-US" sz="2800" b="1" dirty="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1000"/>
                                        <p:tgtEl>
                                          <p:spTgt spid="35"/>
                                        </p:tgtEl>
                                      </p:cBhvr>
                                    </p:animEffect>
                                    <p:anim calcmode="lin" valueType="num">
                                      <p:cBhvr>
                                        <p:cTn id="8" dur="1000" fill="hold"/>
                                        <p:tgtEl>
                                          <p:spTgt spid="35"/>
                                        </p:tgtEl>
                                        <p:attrNameLst>
                                          <p:attrName>ppt_x</p:attrName>
                                        </p:attrNameLst>
                                      </p:cBhvr>
                                      <p:tavLst>
                                        <p:tav tm="0">
                                          <p:val>
                                            <p:strVal val="#ppt_x"/>
                                          </p:val>
                                        </p:tav>
                                        <p:tav tm="100000">
                                          <p:val>
                                            <p:strVal val="#ppt_x"/>
                                          </p:val>
                                        </p:tav>
                                      </p:tavLst>
                                    </p:anim>
                                    <p:anim calcmode="lin" valueType="num">
                                      <p:cBhvr>
                                        <p:cTn id="9" dur="1000" fill="hold"/>
                                        <p:tgtEl>
                                          <p:spTgt spid="3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1000"/>
                                        <p:tgtEl>
                                          <p:spTgt spid="36"/>
                                        </p:tgtEl>
                                      </p:cBhvr>
                                    </p:animEffect>
                                    <p:anim calcmode="lin" valueType="num">
                                      <p:cBhvr>
                                        <p:cTn id="13" dur="1000" fill="hold"/>
                                        <p:tgtEl>
                                          <p:spTgt spid="36"/>
                                        </p:tgtEl>
                                        <p:attrNameLst>
                                          <p:attrName>ppt_x</p:attrName>
                                        </p:attrNameLst>
                                      </p:cBhvr>
                                      <p:tavLst>
                                        <p:tav tm="0">
                                          <p:val>
                                            <p:strVal val="#ppt_x"/>
                                          </p:val>
                                        </p:tav>
                                        <p:tav tm="100000">
                                          <p:val>
                                            <p:strVal val="#ppt_x"/>
                                          </p:val>
                                        </p:tav>
                                      </p:tavLst>
                                    </p:anim>
                                    <p:anim calcmode="lin" valueType="num">
                                      <p:cBhvr>
                                        <p:cTn id="14" dur="1000" fill="hold"/>
                                        <p:tgtEl>
                                          <p:spTgt spid="3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7"/>
                                        </p:tgtEl>
                                        <p:attrNameLst>
                                          <p:attrName>style.visibility</p:attrName>
                                        </p:attrNameLst>
                                      </p:cBhvr>
                                      <p:to>
                                        <p:strVal val="visible"/>
                                      </p:to>
                                    </p:set>
                                    <p:animEffect transition="in" filter="fade">
                                      <p:cBhvr>
                                        <p:cTn id="17" dur="1000"/>
                                        <p:tgtEl>
                                          <p:spTgt spid="37"/>
                                        </p:tgtEl>
                                      </p:cBhvr>
                                    </p:animEffect>
                                    <p:anim calcmode="lin" valueType="num">
                                      <p:cBhvr>
                                        <p:cTn id="18" dur="1000" fill="hold"/>
                                        <p:tgtEl>
                                          <p:spTgt spid="37"/>
                                        </p:tgtEl>
                                        <p:attrNameLst>
                                          <p:attrName>ppt_x</p:attrName>
                                        </p:attrNameLst>
                                      </p:cBhvr>
                                      <p:tavLst>
                                        <p:tav tm="0">
                                          <p:val>
                                            <p:strVal val="#ppt_x"/>
                                          </p:val>
                                        </p:tav>
                                        <p:tav tm="100000">
                                          <p:val>
                                            <p:strVal val="#ppt_x"/>
                                          </p:val>
                                        </p:tav>
                                      </p:tavLst>
                                    </p:anim>
                                    <p:anim calcmode="lin" valueType="num">
                                      <p:cBhvr>
                                        <p:cTn id="19" dur="1000" fill="hold"/>
                                        <p:tgtEl>
                                          <p:spTgt spid="3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fade">
                                      <p:cBhvr>
                                        <p:cTn id="22" dur="1000"/>
                                        <p:tgtEl>
                                          <p:spTgt spid="38"/>
                                        </p:tgtEl>
                                      </p:cBhvr>
                                    </p:animEffect>
                                    <p:anim calcmode="lin" valueType="num">
                                      <p:cBhvr>
                                        <p:cTn id="23" dur="1000" fill="hold"/>
                                        <p:tgtEl>
                                          <p:spTgt spid="38"/>
                                        </p:tgtEl>
                                        <p:attrNameLst>
                                          <p:attrName>ppt_x</p:attrName>
                                        </p:attrNameLst>
                                      </p:cBhvr>
                                      <p:tavLst>
                                        <p:tav tm="0">
                                          <p:val>
                                            <p:strVal val="#ppt_x"/>
                                          </p:val>
                                        </p:tav>
                                        <p:tav tm="100000">
                                          <p:val>
                                            <p:strVal val="#ppt_x"/>
                                          </p:val>
                                        </p:tav>
                                      </p:tavLst>
                                    </p:anim>
                                    <p:anim calcmode="lin" valueType="num">
                                      <p:cBhvr>
                                        <p:cTn id="24" dur="1000" fill="hold"/>
                                        <p:tgtEl>
                                          <p:spTgt spid="38"/>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1000"/>
                                        <p:tgtEl>
                                          <p:spTgt spid="39"/>
                                        </p:tgtEl>
                                      </p:cBhvr>
                                    </p:animEffect>
                                    <p:anim calcmode="lin" valueType="num">
                                      <p:cBhvr>
                                        <p:cTn id="28" dur="1000" fill="hold"/>
                                        <p:tgtEl>
                                          <p:spTgt spid="39"/>
                                        </p:tgtEl>
                                        <p:attrNameLst>
                                          <p:attrName>ppt_x</p:attrName>
                                        </p:attrNameLst>
                                      </p:cBhvr>
                                      <p:tavLst>
                                        <p:tav tm="0">
                                          <p:val>
                                            <p:strVal val="#ppt_x"/>
                                          </p:val>
                                        </p:tav>
                                        <p:tav tm="100000">
                                          <p:val>
                                            <p:strVal val="#ppt_x"/>
                                          </p:val>
                                        </p:tav>
                                      </p:tavLst>
                                    </p:anim>
                                    <p:anim calcmode="lin" valueType="num">
                                      <p:cBhvr>
                                        <p:cTn id="29" dur="1000" fill="hold"/>
                                        <p:tgtEl>
                                          <p:spTgt spid="39"/>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41"/>
                                        </p:tgtEl>
                                        <p:attrNameLst>
                                          <p:attrName>style.visibility</p:attrName>
                                        </p:attrNameLst>
                                      </p:cBhvr>
                                      <p:to>
                                        <p:strVal val="visible"/>
                                      </p:to>
                                    </p:set>
                                    <p:animEffect transition="in" filter="fade">
                                      <p:cBhvr>
                                        <p:cTn id="32" dur="1000"/>
                                        <p:tgtEl>
                                          <p:spTgt spid="41"/>
                                        </p:tgtEl>
                                      </p:cBhvr>
                                    </p:animEffect>
                                    <p:anim calcmode="lin" valueType="num">
                                      <p:cBhvr>
                                        <p:cTn id="33" dur="1000" fill="hold"/>
                                        <p:tgtEl>
                                          <p:spTgt spid="41"/>
                                        </p:tgtEl>
                                        <p:attrNameLst>
                                          <p:attrName>ppt_x</p:attrName>
                                        </p:attrNameLst>
                                      </p:cBhvr>
                                      <p:tavLst>
                                        <p:tav tm="0">
                                          <p:val>
                                            <p:strVal val="#ppt_x"/>
                                          </p:val>
                                        </p:tav>
                                        <p:tav tm="100000">
                                          <p:val>
                                            <p:strVal val="#ppt_x"/>
                                          </p:val>
                                        </p:tav>
                                      </p:tavLst>
                                    </p:anim>
                                    <p:anim calcmode="lin" valueType="num">
                                      <p:cBhvr>
                                        <p:cTn id="34" dur="1000" fill="hold"/>
                                        <p:tgtEl>
                                          <p:spTgt spid="41"/>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45"/>
                                        </p:tgtEl>
                                        <p:attrNameLst>
                                          <p:attrName>style.visibility</p:attrName>
                                        </p:attrNameLst>
                                      </p:cBhvr>
                                      <p:to>
                                        <p:strVal val="visible"/>
                                      </p:to>
                                    </p:set>
                                    <p:animEffect transition="in" filter="fade">
                                      <p:cBhvr>
                                        <p:cTn id="37" dur="1000"/>
                                        <p:tgtEl>
                                          <p:spTgt spid="45"/>
                                        </p:tgtEl>
                                      </p:cBhvr>
                                    </p:animEffect>
                                    <p:anim calcmode="lin" valueType="num">
                                      <p:cBhvr>
                                        <p:cTn id="38" dur="1000" fill="hold"/>
                                        <p:tgtEl>
                                          <p:spTgt spid="45"/>
                                        </p:tgtEl>
                                        <p:attrNameLst>
                                          <p:attrName>ppt_x</p:attrName>
                                        </p:attrNameLst>
                                      </p:cBhvr>
                                      <p:tavLst>
                                        <p:tav tm="0">
                                          <p:val>
                                            <p:strVal val="#ppt_x"/>
                                          </p:val>
                                        </p:tav>
                                        <p:tav tm="100000">
                                          <p:val>
                                            <p:strVal val="#ppt_x"/>
                                          </p:val>
                                        </p:tav>
                                      </p:tavLst>
                                    </p:anim>
                                    <p:anim calcmode="lin" valueType="num">
                                      <p:cBhvr>
                                        <p:cTn id="39" dur="1000" fill="hold"/>
                                        <p:tgtEl>
                                          <p:spTgt spid="45"/>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46"/>
                                        </p:tgtEl>
                                        <p:attrNameLst>
                                          <p:attrName>style.visibility</p:attrName>
                                        </p:attrNameLst>
                                      </p:cBhvr>
                                      <p:to>
                                        <p:strVal val="visible"/>
                                      </p:to>
                                    </p:set>
                                    <p:animEffect transition="in" filter="fade">
                                      <p:cBhvr>
                                        <p:cTn id="42" dur="1000"/>
                                        <p:tgtEl>
                                          <p:spTgt spid="46"/>
                                        </p:tgtEl>
                                      </p:cBhvr>
                                    </p:animEffect>
                                    <p:anim calcmode="lin" valueType="num">
                                      <p:cBhvr>
                                        <p:cTn id="43" dur="1000" fill="hold"/>
                                        <p:tgtEl>
                                          <p:spTgt spid="46"/>
                                        </p:tgtEl>
                                        <p:attrNameLst>
                                          <p:attrName>ppt_x</p:attrName>
                                        </p:attrNameLst>
                                      </p:cBhvr>
                                      <p:tavLst>
                                        <p:tav tm="0">
                                          <p:val>
                                            <p:strVal val="#ppt_x"/>
                                          </p:val>
                                        </p:tav>
                                        <p:tav tm="100000">
                                          <p:val>
                                            <p:strVal val="#ppt_x"/>
                                          </p:val>
                                        </p:tav>
                                      </p:tavLst>
                                    </p:anim>
                                    <p:anim calcmode="lin" valueType="num">
                                      <p:cBhvr>
                                        <p:cTn id="44" dur="1000" fill="hold"/>
                                        <p:tgtEl>
                                          <p:spTgt spid="46"/>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47"/>
                                        </p:tgtEl>
                                        <p:attrNameLst>
                                          <p:attrName>style.visibility</p:attrName>
                                        </p:attrNameLst>
                                      </p:cBhvr>
                                      <p:to>
                                        <p:strVal val="visible"/>
                                      </p:to>
                                    </p:set>
                                    <p:animEffect transition="in" filter="fade">
                                      <p:cBhvr>
                                        <p:cTn id="47" dur="1000"/>
                                        <p:tgtEl>
                                          <p:spTgt spid="47"/>
                                        </p:tgtEl>
                                      </p:cBhvr>
                                    </p:animEffect>
                                    <p:anim calcmode="lin" valueType="num">
                                      <p:cBhvr>
                                        <p:cTn id="48" dur="1000" fill="hold"/>
                                        <p:tgtEl>
                                          <p:spTgt spid="47"/>
                                        </p:tgtEl>
                                        <p:attrNameLst>
                                          <p:attrName>ppt_x</p:attrName>
                                        </p:attrNameLst>
                                      </p:cBhvr>
                                      <p:tavLst>
                                        <p:tav tm="0">
                                          <p:val>
                                            <p:strVal val="#ppt_x"/>
                                          </p:val>
                                        </p:tav>
                                        <p:tav tm="100000">
                                          <p:val>
                                            <p:strVal val="#ppt_x"/>
                                          </p:val>
                                        </p:tav>
                                      </p:tavLst>
                                    </p:anim>
                                    <p:anim calcmode="lin" valueType="num">
                                      <p:cBhvr>
                                        <p:cTn id="49" dur="1000" fill="hold"/>
                                        <p:tgtEl>
                                          <p:spTgt spid="47"/>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48"/>
                                        </p:tgtEl>
                                        <p:attrNameLst>
                                          <p:attrName>style.visibility</p:attrName>
                                        </p:attrNameLst>
                                      </p:cBhvr>
                                      <p:to>
                                        <p:strVal val="visible"/>
                                      </p:to>
                                    </p:set>
                                    <p:animEffect transition="in" filter="fade">
                                      <p:cBhvr>
                                        <p:cTn id="52" dur="1000"/>
                                        <p:tgtEl>
                                          <p:spTgt spid="48"/>
                                        </p:tgtEl>
                                      </p:cBhvr>
                                    </p:animEffect>
                                    <p:anim calcmode="lin" valueType="num">
                                      <p:cBhvr>
                                        <p:cTn id="53" dur="1000" fill="hold"/>
                                        <p:tgtEl>
                                          <p:spTgt spid="48"/>
                                        </p:tgtEl>
                                        <p:attrNameLst>
                                          <p:attrName>ppt_x</p:attrName>
                                        </p:attrNameLst>
                                      </p:cBhvr>
                                      <p:tavLst>
                                        <p:tav tm="0">
                                          <p:val>
                                            <p:strVal val="#ppt_x"/>
                                          </p:val>
                                        </p:tav>
                                        <p:tav tm="100000">
                                          <p:val>
                                            <p:strVal val="#ppt_x"/>
                                          </p:val>
                                        </p:tav>
                                      </p:tavLst>
                                    </p:anim>
                                    <p:anim calcmode="lin" valueType="num">
                                      <p:cBhvr>
                                        <p:cTn id="54"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p:bldP spid="38" grpId="0" animBg="1"/>
      <p:bldP spid="39" grpId="0"/>
      <p:bldP spid="41" grpId="0"/>
      <p:bldP spid="45" grpId="0" animBg="1"/>
      <p:bldP spid="46" grpId="0"/>
      <p:bldP spid="47" grpId="0" animBg="1"/>
      <p:bldP spid="4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5"/>
          <p:cNvSpPr/>
          <p:nvPr/>
        </p:nvSpPr>
        <p:spPr bwMode="auto">
          <a:xfrm rot="9502714">
            <a:off x="1472129" y="1824575"/>
            <a:ext cx="1724071" cy="165269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F89E29"/>
          </a:solidFill>
          <a:ln>
            <a:noFill/>
          </a:ln>
        </p:spPr>
        <p:txBody>
          <a:bodyPr vert="horz" wrap="square" lIns="121920" tIns="60960" rIns="121920" bIns="60960" numCol="1" anchor="t" anchorCtr="0" compatLnSpc="1"/>
          <a:lstStyle/>
          <a:p>
            <a:endParaRPr lang="zh-CN" altLang="en-US"/>
          </a:p>
        </p:txBody>
      </p:sp>
      <p:sp>
        <p:nvSpPr>
          <p:cNvPr id="18" name="Freeform 5"/>
          <p:cNvSpPr/>
          <p:nvPr/>
        </p:nvSpPr>
        <p:spPr bwMode="auto">
          <a:xfrm rot="17952227">
            <a:off x="5292185" y="1838091"/>
            <a:ext cx="1724071" cy="165269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5EABE6"/>
          </a:solidFill>
          <a:ln>
            <a:noFill/>
          </a:ln>
        </p:spPr>
        <p:txBody>
          <a:bodyPr vert="horz" wrap="square" lIns="121920" tIns="60960" rIns="121920" bIns="60960" numCol="1" anchor="t" anchorCtr="0" compatLnSpc="1"/>
          <a:lstStyle/>
          <a:p>
            <a:endParaRPr lang="zh-CN" altLang="en-US"/>
          </a:p>
        </p:txBody>
      </p:sp>
      <p:sp>
        <p:nvSpPr>
          <p:cNvPr id="19" name="Freeform 5"/>
          <p:cNvSpPr/>
          <p:nvPr/>
        </p:nvSpPr>
        <p:spPr bwMode="auto">
          <a:xfrm rot="3526558">
            <a:off x="8787749" y="1940176"/>
            <a:ext cx="1724071" cy="1652696"/>
          </a:xfrm>
          <a:custGeom>
            <a:avLst/>
            <a:gdLst>
              <a:gd name="T0" fmla="*/ 526 w 590"/>
              <a:gd name="T1" fmla="*/ 92 h 566"/>
              <a:gd name="T2" fmla="*/ 426 w 590"/>
              <a:gd name="T3" fmla="*/ 25 h 566"/>
              <a:gd name="T4" fmla="*/ 327 w 590"/>
              <a:gd name="T5" fmla="*/ 2 h 566"/>
              <a:gd name="T6" fmla="*/ 326 w 590"/>
              <a:gd name="T7" fmla="*/ 2 h 566"/>
              <a:gd name="T8" fmla="*/ 289 w 590"/>
              <a:gd name="T9" fmla="*/ 0 h 566"/>
              <a:gd name="T10" fmla="*/ 262 w 590"/>
              <a:gd name="T11" fmla="*/ 1 h 566"/>
              <a:gd name="T12" fmla="*/ 176 w 590"/>
              <a:gd name="T13" fmla="*/ 14 h 566"/>
              <a:gd name="T14" fmla="*/ 58 w 590"/>
              <a:gd name="T15" fmla="*/ 79 h 566"/>
              <a:gd name="T16" fmla="*/ 29 w 590"/>
              <a:gd name="T17" fmla="*/ 119 h 566"/>
              <a:gd name="T18" fmla="*/ 22 w 590"/>
              <a:gd name="T19" fmla="*/ 133 h 566"/>
              <a:gd name="T20" fmla="*/ 0 w 590"/>
              <a:gd name="T21" fmla="*/ 245 h 566"/>
              <a:gd name="T22" fmla="*/ 25 w 590"/>
              <a:gd name="T23" fmla="*/ 363 h 566"/>
              <a:gd name="T24" fmla="*/ 187 w 590"/>
              <a:gd name="T25" fmla="*/ 538 h 566"/>
              <a:gd name="T26" fmla="*/ 278 w 590"/>
              <a:gd name="T27" fmla="*/ 563 h 566"/>
              <a:gd name="T28" fmla="*/ 382 w 590"/>
              <a:gd name="T29" fmla="*/ 550 h 566"/>
              <a:gd name="T30" fmla="*/ 480 w 590"/>
              <a:gd name="T31" fmla="*/ 476 h 566"/>
              <a:gd name="T32" fmla="*/ 570 w 590"/>
              <a:gd name="T33" fmla="*/ 301 h 566"/>
              <a:gd name="T34" fmla="*/ 526 w 590"/>
              <a:gd name="T35" fmla="*/ 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566">
                <a:moveTo>
                  <a:pt x="526" y="92"/>
                </a:moveTo>
                <a:cubicBezTo>
                  <a:pt x="498" y="61"/>
                  <a:pt x="464" y="40"/>
                  <a:pt x="426" y="25"/>
                </a:cubicBezTo>
                <a:cubicBezTo>
                  <a:pt x="394" y="12"/>
                  <a:pt x="361" y="5"/>
                  <a:pt x="327" y="2"/>
                </a:cubicBezTo>
                <a:cubicBezTo>
                  <a:pt x="327" y="2"/>
                  <a:pt x="327" y="2"/>
                  <a:pt x="326" y="2"/>
                </a:cubicBezTo>
                <a:cubicBezTo>
                  <a:pt x="315" y="1"/>
                  <a:pt x="303" y="0"/>
                  <a:pt x="289" y="0"/>
                </a:cubicBezTo>
                <a:cubicBezTo>
                  <a:pt x="280" y="0"/>
                  <a:pt x="271" y="1"/>
                  <a:pt x="262" y="1"/>
                </a:cubicBezTo>
                <a:cubicBezTo>
                  <a:pt x="237" y="1"/>
                  <a:pt x="207" y="5"/>
                  <a:pt x="176" y="14"/>
                </a:cubicBezTo>
                <a:cubicBezTo>
                  <a:pt x="121" y="29"/>
                  <a:pt x="76" y="54"/>
                  <a:pt x="58" y="79"/>
                </a:cubicBezTo>
                <a:cubicBezTo>
                  <a:pt x="47" y="91"/>
                  <a:pt x="37" y="104"/>
                  <a:pt x="29" y="119"/>
                </a:cubicBezTo>
                <a:cubicBezTo>
                  <a:pt x="26" y="124"/>
                  <a:pt x="24" y="128"/>
                  <a:pt x="22" y="133"/>
                </a:cubicBezTo>
                <a:cubicBezTo>
                  <a:pt x="8" y="163"/>
                  <a:pt x="0" y="202"/>
                  <a:pt x="0" y="245"/>
                </a:cubicBezTo>
                <a:cubicBezTo>
                  <a:pt x="0" y="291"/>
                  <a:pt x="9" y="333"/>
                  <a:pt x="25" y="363"/>
                </a:cubicBezTo>
                <a:cubicBezTo>
                  <a:pt x="58" y="439"/>
                  <a:pt x="111" y="499"/>
                  <a:pt x="187" y="538"/>
                </a:cubicBezTo>
                <a:cubicBezTo>
                  <a:pt x="215" y="552"/>
                  <a:pt x="246" y="560"/>
                  <a:pt x="278" y="563"/>
                </a:cubicBezTo>
                <a:cubicBezTo>
                  <a:pt x="314" y="566"/>
                  <a:pt x="349" y="563"/>
                  <a:pt x="382" y="550"/>
                </a:cubicBezTo>
                <a:cubicBezTo>
                  <a:pt x="422" y="535"/>
                  <a:pt x="453" y="508"/>
                  <a:pt x="480" y="476"/>
                </a:cubicBezTo>
                <a:cubicBezTo>
                  <a:pt x="524" y="425"/>
                  <a:pt x="554" y="366"/>
                  <a:pt x="570" y="301"/>
                </a:cubicBezTo>
                <a:cubicBezTo>
                  <a:pt x="590" y="225"/>
                  <a:pt x="580" y="153"/>
                  <a:pt x="526" y="92"/>
                </a:cubicBezTo>
                <a:close/>
              </a:path>
            </a:pathLst>
          </a:custGeom>
          <a:solidFill>
            <a:srgbClr val="90C250"/>
          </a:solidFill>
          <a:ln>
            <a:noFill/>
          </a:ln>
        </p:spPr>
        <p:txBody>
          <a:bodyPr vert="horz" wrap="square" lIns="121920" tIns="60960" rIns="121920" bIns="60960" numCol="1" anchor="t" anchorCtr="0" compatLnSpc="1"/>
          <a:lstStyle/>
          <a:p>
            <a:endParaRPr lang="zh-CN" altLang="en-US"/>
          </a:p>
        </p:txBody>
      </p:sp>
      <p:sp>
        <p:nvSpPr>
          <p:cNvPr id="11" name="TextBox 10"/>
          <p:cNvSpPr txBox="1"/>
          <p:nvPr/>
        </p:nvSpPr>
        <p:spPr>
          <a:xfrm>
            <a:off x="3125670" y="232989"/>
            <a:ext cx="6375708" cy="1569660"/>
          </a:xfrm>
          <a:prstGeom prst="rect">
            <a:avLst/>
          </a:prstGeom>
          <a:noFill/>
        </p:spPr>
        <p:txBody>
          <a:bodyPr wrap="square" rtlCol="0">
            <a:spAutoFit/>
          </a:bodyPr>
          <a:lstStyle/>
          <a:p>
            <a:pPr lvl="0" algn="ctr"/>
            <a:r>
              <a:rPr lang="zh-CN" altLang="zh-CN" sz="4800" b="1" dirty="0">
                <a:latin typeface="宋体" panose="02010600030101010101" pitchFamily="2" charset="-122"/>
                <a:cs typeface="Arial" panose="020B0604020202020204" pitchFamily="34" charset="0"/>
              </a:rPr>
              <a:t>家庭经济困难学生认定</a:t>
            </a:r>
            <a:r>
              <a:rPr lang="zh-CN" altLang="en-US" sz="4800" b="1" dirty="0">
                <a:latin typeface="宋体" panose="02010600030101010101" pitchFamily="2" charset="-122"/>
                <a:cs typeface="Arial" panose="020B0604020202020204" pitchFamily="34" charset="0"/>
              </a:rPr>
              <a:t>（</a:t>
            </a:r>
            <a:r>
              <a:rPr lang="en-US" altLang="zh-CN" sz="4800" b="1" dirty="0">
                <a:latin typeface="宋体" panose="02010600030101010101" pitchFamily="2" charset="-122"/>
                <a:cs typeface="Arial" panose="020B0604020202020204" pitchFamily="34" charset="0"/>
              </a:rPr>
              <a:t>9</a:t>
            </a:r>
            <a:r>
              <a:rPr lang="zh-CN" altLang="en-US" sz="4800" b="1" dirty="0">
                <a:latin typeface="宋体" panose="02010600030101010101" pitchFamily="2" charset="-122"/>
                <a:cs typeface="Arial" panose="020B0604020202020204" pitchFamily="34" charset="0"/>
              </a:rPr>
              <a:t>月下旬）</a:t>
            </a:r>
            <a:endParaRPr lang="zh-CN" altLang="zh-CN" sz="4800" b="1" dirty="0">
              <a:latin typeface="宋体" panose="02010600030101010101" pitchFamily="2" charset="-122"/>
              <a:cs typeface="Arial" panose="020B0604020202020204" pitchFamily="34" charset="0"/>
            </a:endParaRPr>
          </a:p>
        </p:txBody>
      </p:sp>
      <p:sp>
        <p:nvSpPr>
          <p:cNvPr id="2" name="矩形 1"/>
          <p:cNvSpPr/>
          <p:nvPr/>
        </p:nvSpPr>
        <p:spPr>
          <a:xfrm>
            <a:off x="1271555" y="2178834"/>
            <a:ext cx="2168478" cy="1011431"/>
          </a:xfrm>
          <a:prstGeom prst="rect">
            <a:avLst/>
          </a:prstGeom>
        </p:spPr>
        <p:txBody>
          <a:bodyPr wrap="square">
            <a:spAutoFit/>
          </a:bodyPr>
          <a:lstStyle/>
          <a:p>
            <a:pPr lvl="0" algn="ctr">
              <a:lnSpc>
                <a:spcPct val="80000"/>
              </a:lnSpc>
            </a:pPr>
            <a:r>
              <a:rPr lang="zh-CN" altLang="en-US" sz="3735" dirty="0">
                <a:solidFill>
                  <a:schemeClr val="bg1"/>
                </a:solidFill>
                <a:latin typeface="华文细黑" panose="02010600040101010101" pitchFamily="2" charset="-122"/>
                <a:ea typeface="华文细黑" panose="02010600040101010101" pitchFamily="2" charset="-122"/>
              </a:rPr>
              <a:t>认定</a:t>
            </a:r>
            <a:endParaRPr lang="en-US" altLang="zh-CN" sz="3735" dirty="0">
              <a:solidFill>
                <a:schemeClr val="bg1"/>
              </a:solidFill>
              <a:latin typeface="华文细黑" panose="02010600040101010101" pitchFamily="2" charset="-122"/>
              <a:ea typeface="华文细黑" panose="02010600040101010101" pitchFamily="2" charset="-122"/>
            </a:endParaRPr>
          </a:p>
          <a:p>
            <a:pPr lvl="0" algn="ctr">
              <a:lnSpc>
                <a:spcPct val="80000"/>
              </a:lnSpc>
            </a:pPr>
            <a:r>
              <a:rPr lang="zh-CN" altLang="en-US" sz="3735" dirty="0">
                <a:solidFill>
                  <a:schemeClr val="bg1"/>
                </a:solidFill>
                <a:latin typeface="华文细黑" panose="02010600040101010101" pitchFamily="2" charset="-122"/>
                <a:ea typeface="华文细黑" panose="02010600040101010101" pitchFamily="2" charset="-122"/>
              </a:rPr>
              <a:t>对象</a:t>
            </a:r>
            <a:endParaRPr lang="en-US" altLang="zh-CN" sz="3735" dirty="0">
              <a:solidFill>
                <a:schemeClr val="bg1"/>
              </a:solidFill>
              <a:latin typeface="华文细黑" panose="02010600040101010101" pitchFamily="2" charset="-122"/>
              <a:ea typeface="华文细黑" panose="02010600040101010101" pitchFamily="2" charset="-122"/>
            </a:endParaRPr>
          </a:p>
        </p:txBody>
      </p:sp>
      <p:sp>
        <p:nvSpPr>
          <p:cNvPr id="4" name="灯片编号占位符 3"/>
          <p:cNvSpPr>
            <a:spLocks noGrp="1"/>
          </p:cNvSpPr>
          <p:nvPr>
            <p:ph type="sldNum" sz="quarter" idx="12"/>
          </p:nvPr>
        </p:nvSpPr>
        <p:spPr/>
        <p:txBody>
          <a:bodyPr/>
          <a:lstStyle/>
          <a:p>
            <a:pPr>
              <a:defRPr/>
            </a:pPr>
            <a:fld id="{34E96E4C-A786-42C8-98B7-EB52B4851D53}" type="slidenum">
              <a:rPr lang="zh-CN" altLang="en-US" smtClean="0"/>
              <a:t>9</a:t>
            </a:fld>
            <a:endParaRPr lang="zh-CN" altLang="en-US"/>
          </a:p>
        </p:txBody>
      </p:sp>
      <p:sp>
        <p:nvSpPr>
          <p:cNvPr id="20" name="矩形 19"/>
          <p:cNvSpPr/>
          <p:nvPr/>
        </p:nvSpPr>
        <p:spPr>
          <a:xfrm>
            <a:off x="894004" y="3569298"/>
            <a:ext cx="2880320" cy="3153236"/>
          </a:xfrm>
          <a:prstGeom prst="rect">
            <a:avLst/>
          </a:prstGeom>
        </p:spPr>
        <p:txBody>
          <a:bodyPr wrap="square">
            <a:spAutoFit/>
          </a:bodyPr>
          <a:lstStyle/>
          <a:p>
            <a:pPr marL="285750" indent="-285750" algn="just">
              <a:lnSpc>
                <a:spcPct val="120000"/>
              </a:lnSpc>
              <a:buFont typeface="Wingdings" panose="05000000000000000000" pitchFamily="2" charset="2"/>
              <a:buChar char="Ø"/>
            </a:pPr>
            <a:r>
              <a:rPr lang="zh-CN" altLang="en-US" sz="2800" b="1" dirty="0"/>
              <a:t>主要</a:t>
            </a:r>
            <a:r>
              <a:rPr lang="zh-CN" altLang="zh-CN" sz="2800" b="1" dirty="0"/>
              <a:t>大一全日制本科生</a:t>
            </a:r>
            <a:endParaRPr lang="en-US" altLang="zh-CN" sz="2800" b="1" dirty="0"/>
          </a:p>
          <a:p>
            <a:pPr marL="285750" indent="-285750" algn="just">
              <a:lnSpc>
                <a:spcPct val="120000"/>
              </a:lnSpc>
              <a:buFont typeface="Wingdings" panose="05000000000000000000" pitchFamily="2" charset="2"/>
              <a:buChar char="Ø"/>
            </a:pPr>
            <a:r>
              <a:rPr lang="zh-CN" altLang="zh-CN" sz="2800" b="1" dirty="0"/>
              <a:t>部分家庭发生变故的高年级学生</a:t>
            </a:r>
            <a:endParaRPr lang="en-US" altLang="zh-CN" sz="2800" b="1" dirty="0"/>
          </a:p>
          <a:p>
            <a:pPr marL="285750" indent="-285750" algn="just">
              <a:lnSpc>
                <a:spcPct val="120000"/>
              </a:lnSpc>
              <a:buFont typeface="Wingdings" panose="05000000000000000000" pitchFamily="2" charset="2"/>
              <a:buChar char="Ø"/>
            </a:pPr>
            <a:r>
              <a:rPr lang="zh-CN" altLang="en-US" sz="2800" b="1" dirty="0"/>
              <a:t>七类学生</a:t>
            </a:r>
          </a:p>
        </p:txBody>
      </p:sp>
      <p:sp>
        <p:nvSpPr>
          <p:cNvPr id="21" name="矩形 20"/>
          <p:cNvSpPr/>
          <p:nvPr/>
        </p:nvSpPr>
        <p:spPr>
          <a:xfrm>
            <a:off x="5582586" y="2178834"/>
            <a:ext cx="1143262" cy="1011431"/>
          </a:xfrm>
          <a:prstGeom prst="rect">
            <a:avLst/>
          </a:prstGeom>
        </p:spPr>
        <p:txBody>
          <a:bodyPr wrap="none">
            <a:spAutoFit/>
          </a:bodyPr>
          <a:lstStyle/>
          <a:p>
            <a:pPr lvl="0" algn="ctr">
              <a:lnSpc>
                <a:spcPct val="80000"/>
              </a:lnSpc>
            </a:pPr>
            <a:r>
              <a:rPr lang="zh-CN" altLang="en-US" sz="3735" dirty="0">
                <a:solidFill>
                  <a:schemeClr val="bg1"/>
                </a:solidFill>
                <a:latin typeface="华文细黑" panose="02010600040101010101" pitchFamily="2" charset="-122"/>
                <a:ea typeface="华文细黑" panose="02010600040101010101" pitchFamily="2" charset="-122"/>
              </a:rPr>
              <a:t>认定</a:t>
            </a:r>
            <a:endParaRPr lang="en-US" altLang="zh-CN" sz="3735" dirty="0">
              <a:solidFill>
                <a:schemeClr val="bg1"/>
              </a:solidFill>
              <a:latin typeface="华文细黑" panose="02010600040101010101" pitchFamily="2" charset="-122"/>
              <a:ea typeface="华文细黑" panose="02010600040101010101" pitchFamily="2" charset="-122"/>
            </a:endParaRPr>
          </a:p>
          <a:p>
            <a:pPr lvl="0" algn="ctr">
              <a:lnSpc>
                <a:spcPct val="80000"/>
              </a:lnSpc>
            </a:pPr>
            <a:r>
              <a:rPr lang="zh-CN" altLang="en-US" sz="3735" dirty="0">
                <a:solidFill>
                  <a:schemeClr val="bg1"/>
                </a:solidFill>
                <a:latin typeface="华文细黑" panose="02010600040101010101" pitchFamily="2" charset="-122"/>
                <a:ea typeface="华文细黑" panose="02010600040101010101" pitchFamily="2" charset="-122"/>
              </a:rPr>
              <a:t>等级</a:t>
            </a:r>
            <a:endParaRPr lang="en-US" altLang="zh-CN" sz="3735" dirty="0">
              <a:solidFill>
                <a:schemeClr val="bg1"/>
              </a:solidFill>
              <a:latin typeface="华文细黑" panose="02010600040101010101" pitchFamily="2" charset="-122"/>
              <a:ea typeface="华文细黑" panose="02010600040101010101" pitchFamily="2" charset="-122"/>
            </a:endParaRPr>
          </a:p>
        </p:txBody>
      </p:sp>
      <p:sp>
        <p:nvSpPr>
          <p:cNvPr id="22" name="矩形 21"/>
          <p:cNvSpPr/>
          <p:nvPr/>
        </p:nvSpPr>
        <p:spPr>
          <a:xfrm>
            <a:off x="9108097" y="2178834"/>
            <a:ext cx="1143262" cy="1011431"/>
          </a:xfrm>
          <a:prstGeom prst="rect">
            <a:avLst/>
          </a:prstGeom>
        </p:spPr>
        <p:txBody>
          <a:bodyPr wrap="none">
            <a:spAutoFit/>
          </a:bodyPr>
          <a:lstStyle/>
          <a:p>
            <a:pPr lvl="0" algn="ctr">
              <a:lnSpc>
                <a:spcPct val="80000"/>
              </a:lnSpc>
            </a:pPr>
            <a:r>
              <a:rPr lang="zh-CN" altLang="en-US" sz="3735" b="1" dirty="0">
                <a:solidFill>
                  <a:schemeClr val="bg1"/>
                </a:solidFill>
                <a:latin typeface="华文细黑" panose="02010600040101010101" pitchFamily="2" charset="-122"/>
                <a:ea typeface="华文细黑" panose="02010600040101010101" pitchFamily="2" charset="-122"/>
              </a:rPr>
              <a:t>补</a:t>
            </a:r>
            <a:endParaRPr lang="en-US" altLang="zh-CN" sz="3735" b="1" dirty="0">
              <a:solidFill>
                <a:schemeClr val="bg1"/>
              </a:solidFill>
              <a:latin typeface="华文细黑" panose="02010600040101010101" pitchFamily="2" charset="-122"/>
              <a:ea typeface="华文细黑" panose="02010600040101010101" pitchFamily="2" charset="-122"/>
            </a:endParaRPr>
          </a:p>
          <a:p>
            <a:pPr lvl="0" algn="ctr">
              <a:lnSpc>
                <a:spcPct val="80000"/>
              </a:lnSpc>
            </a:pPr>
            <a:r>
              <a:rPr lang="zh-CN" altLang="en-US" sz="3735" b="1" dirty="0">
                <a:solidFill>
                  <a:schemeClr val="bg1"/>
                </a:solidFill>
                <a:latin typeface="华文细黑" panose="02010600040101010101" pitchFamily="2" charset="-122"/>
                <a:ea typeface="华文细黑" panose="02010600040101010101" pitchFamily="2" charset="-122"/>
              </a:rPr>
              <a:t>建档</a:t>
            </a:r>
          </a:p>
        </p:txBody>
      </p:sp>
      <p:sp>
        <p:nvSpPr>
          <p:cNvPr id="27" name="矩形 26"/>
          <p:cNvSpPr/>
          <p:nvPr/>
        </p:nvSpPr>
        <p:spPr>
          <a:xfrm>
            <a:off x="4655840" y="3645161"/>
            <a:ext cx="2880320" cy="2954655"/>
          </a:xfrm>
          <a:prstGeom prst="rect">
            <a:avLst/>
          </a:prstGeom>
        </p:spPr>
        <p:txBody>
          <a:bodyPr wrap="square">
            <a:spAutoFit/>
          </a:bodyPr>
          <a:lstStyle/>
          <a:p>
            <a:r>
              <a:rPr lang="en-US" altLang="zh-CN" sz="2800" b="1" dirty="0"/>
              <a:t>A</a:t>
            </a:r>
            <a:r>
              <a:rPr lang="zh-CN" altLang="zh-CN" sz="2800" b="1" dirty="0"/>
              <a:t>类（家庭经济特别困难学生）</a:t>
            </a:r>
            <a:endParaRPr lang="en-US" altLang="zh-CN" sz="2800" b="1" dirty="0"/>
          </a:p>
          <a:p>
            <a:r>
              <a:rPr lang="en-US" altLang="zh-CN" sz="2800" b="1" dirty="0"/>
              <a:t>B</a:t>
            </a:r>
            <a:r>
              <a:rPr lang="zh-CN" altLang="zh-CN" sz="2800" b="1" dirty="0"/>
              <a:t>类（家庭经济困难学生）</a:t>
            </a:r>
            <a:endParaRPr lang="en-US" altLang="zh-CN" sz="2800" b="1" dirty="0"/>
          </a:p>
          <a:p>
            <a:r>
              <a:rPr lang="en-US" altLang="zh-CN" sz="2800" b="1" dirty="0"/>
              <a:t>C</a:t>
            </a:r>
            <a:r>
              <a:rPr lang="zh-CN" altLang="zh-CN" sz="2800" b="1" dirty="0"/>
              <a:t>类（家庭经济一般困难学生</a:t>
            </a:r>
            <a:r>
              <a:rPr lang="en-US" altLang="zh-CN" sz="2800" b="1" dirty="0"/>
              <a:t>)</a:t>
            </a:r>
            <a:endParaRPr lang="zh-CN" altLang="zh-CN" sz="2800" b="1" dirty="0"/>
          </a:p>
          <a:p>
            <a:endParaRPr lang="zh-CN" altLang="zh-CN" dirty="0"/>
          </a:p>
        </p:txBody>
      </p:sp>
      <p:sp>
        <p:nvSpPr>
          <p:cNvPr id="28" name="矩形 27"/>
          <p:cNvSpPr/>
          <p:nvPr/>
        </p:nvSpPr>
        <p:spPr>
          <a:xfrm>
            <a:off x="8316247" y="3932060"/>
            <a:ext cx="2880320" cy="2126095"/>
          </a:xfrm>
          <a:prstGeom prst="rect">
            <a:avLst/>
          </a:prstGeom>
        </p:spPr>
        <p:txBody>
          <a:bodyPr wrap="square">
            <a:spAutoFit/>
          </a:bodyPr>
          <a:lstStyle/>
          <a:p>
            <a:pPr algn="ctr">
              <a:lnSpc>
                <a:spcPct val="120000"/>
              </a:lnSpc>
            </a:pPr>
            <a:r>
              <a:rPr lang="zh-CN" altLang="en-US" sz="2800" b="1" dirty="0"/>
              <a:t>对</a:t>
            </a:r>
            <a:r>
              <a:rPr lang="zh-CN" altLang="zh-CN" sz="2800" b="1" dirty="0"/>
              <a:t>七类学生进行摸底，对其中未建档的</a:t>
            </a:r>
            <a:r>
              <a:rPr lang="zh-CN" altLang="en-US" sz="2800" b="1" dirty="0"/>
              <a:t>可补建档</a:t>
            </a:r>
            <a:endParaRPr lang="en-US" altLang="zh-CN" sz="2800" b="1" dirty="0"/>
          </a:p>
          <a:p>
            <a:pPr algn="ctr">
              <a:lnSpc>
                <a:spcPct val="120000"/>
              </a:lnSpc>
            </a:pPr>
            <a:r>
              <a:rPr lang="zh-CN" altLang="en-US" sz="2800" b="1" dirty="0"/>
              <a:t>（每年</a:t>
            </a:r>
            <a:r>
              <a:rPr lang="en-US" altLang="zh-CN" sz="2800" b="1" dirty="0"/>
              <a:t>5</a:t>
            </a:r>
            <a:r>
              <a:rPr lang="zh-CN" altLang="en-US" sz="2800" b="1" dirty="0"/>
              <a:t>月左右）</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1000"/>
                                        <p:tgtEl>
                                          <p:spTgt spid="18"/>
                                        </p:tgtEl>
                                      </p:cBhvr>
                                    </p:animEffect>
                                    <p:anim calcmode="lin" valueType="num">
                                      <p:cBhvr>
                                        <p:cTn id="13" dur="1000" fill="hold"/>
                                        <p:tgtEl>
                                          <p:spTgt spid="18"/>
                                        </p:tgtEl>
                                        <p:attrNameLst>
                                          <p:attrName>ppt_x</p:attrName>
                                        </p:attrNameLst>
                                      </p:cBhvr>
                                      <p:tavLst>
                                        <p:tav tm="0">
                                          <p:val>
                                            <p:strVal val="#ppt_x"/>
                                          </p:val>
                                        </p:tav>
                                        <p:tav tm="100000">
                                          <p:val>
                                            <p:strVal val="#ppt_x"/>
                                          </p:val>
                                        </p:tav>
                                      </p:tavLst>
                                    </p:anim>
                                    <p:anim calcmode="lin" valueType="num">
                                      <p:cBhvr>
                                        <p:cTn id="14" dur="1000" fill="hold"/>
                                        <p:tgtEl>
                                          <p:spTgt spid="1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1000"/>
                                        <p:tgtEl>
                                          <p:spTgt spid="21"/>
                                        </p:tgtEl>
                                      </p:cBhvr>
                                    </p:animEffect>
                                    <p:anim calcmode="lin" valueType="num">
                                      <p:cBhvr>
                                        <p:cTn id="23" dur="1000" fill="hold"/>
                                        <p:tgtEl>
                                          <p:spTgt spid="21"/>
                                        </p:tgtEl>
                                        <p:attrNameLst>
                                          <p:attrName>ppt_x</p:attrName>
                                        </p:attrNameLst>
                                      </p:cBhvr>
                                      <p:tavLst>
                                        <p:tav tm="0">
                                          <p:val>
                                            <p:strVal val="#ppt_x"/>
                                          </p:val>
                                        </p:tav>
                                        <p:tav tm="100000">
                                          <p:val>
                                            <p:strVal val="#ppt_x"/>
                                          </p:val>
                                        </p:tav>
                                      </p:tavLst>
                                    </p:anim>
                                    <p:anim calcmode="lin" valueType="num">
                                      <p:cBhvr>
                                        <p:cTn id="24" dur="1000" fill="hold"/>
                                        <p:tgtEl>
                                          <p:spTgt spid="21"/>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1000"/>
                                        <p:tgtEl>
                                          <p:spTgt spid="22"/>
                                        </p:tgtEl>
                                      </p:cBhvr>
                                    </p:animEffect>
                                    <p:anim calcmode="lin" valueType="num">
                                      <p:cBhvr>
                                        <p:cTn id="28" dur="1000" fill="hold"/>
                                        <p:tgtEl>
                                          <p:spTgt spid="22"/>
                                        </p:tgtEl>
                                        <p:attrNameLst>
                                          <p:attrName>ppt_x</p:attrName>
                                        </p:attrNameLst>
                                      </p:cBhvr>
                                      <p:tavLst>
                                        <p:tav tm="0">
                                          <p:val>
                                            <p:strVal val="#ppt_x"/>
                                          </p:val>
                                        </p:tav>
                                        <p:tav tm="100000">
                                          <p:val>
                                            <p:strVal val="#ppt_x"/>
                                          </p:val>
                                        </p:tav>
                                      </p:tavLst>
                                    </p:anim>
                                    <p:anim calcmode="lin" valueType="num">
                                      <p:cBhvr>
                                        <p:cTn id="29" dur="1000" fill="hold"/>
                                        <p:tgtEl>
                                          <p:spTgt spid="22"/>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1000"/>
                                        <p:tgtEl>
                                          <p:spTgt spid="19"/>
                                        </p:tgtEl>
                                      </p:cBhvr>
                                    </p:animEffect>
                                    <p:anim calcmode="lin" valueType="num">
                                      <p:cBhvr>
                                        <p:cTn id="33" dur="1000" fill="hold"/>
                                        <p:tgtEl>
                                          <p:spTgt spid="19"/>
                                        </p:tgtEl>
                                        <p:attrNameLst>
                                          <p:attrName>ppt_x</p:attrName>
                                        </p:attrNameLst>
                                      </p:cBhvr>
                                      <p:tavLst>
                                        <p:tav tm="0">
                                          <p:val>
                                            <p:strVal val="#ppt_x"/>
                                          </p:val>
                                        </p:tav>
                                        <p:tav tm="100000">
                                          <p:val>
                                            <p:strVal val="#ppt_x"/>
                                          </p:val>
                                        </p:tav>
                                      </p:tavLst>
                                    </p:anim>
                                    <p:anim calcmode="lin" valueType="num">
                                      <p:cBhvr>
                                        <p:cTn id="34"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 grpId="0"/>
      <p:bldP spid="21" grpId="0"/>
      <p:bldP spid="22"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TotalTime>
  <Words>1509</Words>
  <Application>Microsoft Office PowerPoint</Application>
  <PresentationFormat>宽屏</PresentationFormat>
  <Paragraphs>355</Paragraphs>
  <Slides>24</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24</vt:i4>
      </vt:variant>
    </vt:vector>
  </HeadingPairs>
  <TitlesOfParts>
    <vt:vector size="38" baseType="lpstr">
      <vt:lpstr>等线</vt:lpstr>
      <vt:lpstr>方正舒体</vt:lpstr>
      <vt:lpstr>仿宋_GB2312</vt:lpstr>
      <vt:lpstr>华文楷体</vt:lpstr>
      <vt:lpstr>华文细黑</vt:lpstr>
      <vt:lpstr>楷体</vt:lpstr>
      <vt:lpstr>宋体</vt:lpstr>
      <vt:lpstr>微软雅黑</vt:lpstr>
      <vt:lpstr>Arial</vt:lpstr>
      <vt:lpstr>Calibri</vt:lpstr>
      <vt:lpstr>MV Boli</vt:lpstr>
      <vt:lpstr>Times New Roman</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demon</dc:creator>
  <cp:lastModifiedBy>LENOVO</cp:lastModifiedBy>
  <cp:revision>672</cp:revision>
  <dcterms:created xsi:type="dcterms:W3CDTF">2018-06-04T02:13:05Z</dcterms:created>
  <dcterms:modified xsi:type="dcterms:W3CDTF">2018-06-18T12:18:28Z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2052-10.1.0.7245</vt:lpwstr>
  </property>
</Properties>
</file>